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86" r:id="rId2"/>
    <p:sldId id="293" r:id="rId3"/>
    <p:sldId id="294" r:id="rId4"/>
    <p:sldId id="287" r:id="rId5"/>
    <p:sldId id="290" r:id="rId6"/>
    <p:sldId id="257" r:id="rId7"/>
    <p:sldId id="270" r:id="rId8"/>
    <p:sldId id="256" r:id="rId9"/>
    <p:sldId id="260" r:id="rId10"/>
    <p:sldId id="295" r:id="rId11"/>
    <p:sldId id="291" r:id="rId12"/>
    <p:sldId id="266" r:id="rId13"/>
    <p:sldId id="284" r:id="rId14"/>
    <p:sldId id="259" r:id="rId15"/>
    <p:sldId id="258" r:id="rId16"/>
    <p:sldId id="298" r:id="rId17"/>
    <p:sldId id="296" r:id="rId18"/>
    <p:sldId id="262" r:id="rId19"/>
    <p:sldId id="289" r:id="rId20"/>
    <p:sldId id="265" r:id="rId21"/>
    <p:sldId id="283" r:id="rId22"/>
    <p:sldId id="285" r:id="rId23"/>
    <p:sldId id="267" r:id="rId24"/>
    <p:sldId id="278" r:id="rId25"/>
    <p:sldId id="297" r:id="rId26"/>
  </p:sldIdLst>
  <p:sldSz cx="12192000" cy="6858000"/>
  <p:notesSz cx="6797675" cy="99282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1C"/>
    <a:srgbClr val="F4991A"/>
    <a:srgbClr val="02FF00"/>
    <a:srgbClr val="6BD1CE"/>
    <a:srgbClr val="E59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30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3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9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FDF2-C0DC-3781-8147-BA5CC236A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980EE-6C50-5311-882F-6670E486C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082FE-DD01-2E6B-0C83-B7522A86B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5CBF9-C7D6-BF3D-A3EA-6390A06C6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9C9D-093A-831A-0EDB-17359B39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8C060-012B-F426-C3E0-CC8381A41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D7995-0387-4A59-4389-DE3AF823C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14A21-8B3D-E20E-3BF4-FC321A2D1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C804-9DF3-2ACD-F931-7CFFAD89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9081B0-A797-B96E-0ADE-ECACFB3FF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FA475-C4CC-FEBA-6612-04480121C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91FEB-0338-6C79-134B-993D14F03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3EF98-485B-5383-5960-5226FB97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75566-2FFC-5D59-51EC-32BD20A43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6A69D-8B71-18DC-78FD-7F59F8FE4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8AC0E-51CC-48CA-B9E8-21E710F26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84" tIns="40142" rIns="80284" bIns="4014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84" tIns="40142" rIns="80284" bIns="40142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3B9A-C9CB-B4F9-D7FC-3B41C03DA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C7AE5-4644-8FEA-A750-1E28FEA03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0B7D7-C595-8573-F400-CDED3B2A1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ED07-60D1-32EE-FB66-3714B3A5E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64E6DA-DE8C-3DE9-F717-4EFAB0146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0072" y="6323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2594A-23E2-2343-845B-356621C215A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ermittlerregister.info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8F91F-EF07-633D-B8C8-03E678963816}"/>
              </a:ext>
            </a:extLst>
          </p:cNvPr>
          <p:cNvSpPr txBox="1"/>
          <p:nvPr/>
        </p:nvSpPr>
        <p:spPr>
          <a:xfrm>
            <a:off x="365279" y="1079383"/>
            <a:ext cx="5310176" cy="3808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Tw Cen MT" panose="020B0602020104020603" pitchFamily="34" charset="77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Tw Cen MT" panose="020B0602020104020603" pitchFamily="34" charset="77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Tw Cen MT" panose="020B0602020104020603" pitchFamily="34" charset="77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4991A"/>
              </a:buClr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w Cen MT" panose="020B0602020104020603" pitchFamily="34" charset="77"/>
                <a:ea typeface="+mj-ea"/>
                <a:cs typeface="+mj-cs"/>
              </a:rPr>
              <a:t>Vermögen</a:t>
            </a:r>
            <a:r>
              <a:rPr lang="en-US" sz="3200" b="1" dirty="0">
                <a:latin typeface="Tw Cen MT" panose="020B0602020104020603" pitchFamily="34" charset="77"/>
                <a:ea typeface="+mj-ea"/>
                <a:cs typeface="+mj-cs"/>
              </a:rPr>
              <a:t> </a:t>
            </a:r>
            <a:r>
              <a:rPr lang="en-US" sz="3200" b="1" dirty="0" err="1">
                <a:latin typeface="Tw Cen MT" panose="020B0602020104020603" pitchFamily="34" charset="77"/>
                <a:ea typeface="+mj-ea"/>
                <a:cs typeface="+mj-cs"/>
              </a:rPr>
              <a:t>aufbauen</a:t>
            </a:r>
            <a:r>
              <a:rPr lang="en-US" sz="3200" b="1" dirty="0">
                <a:latin typeface="Tw Cen MT" panose="020B0602020104020603" pitchFamily="34" charset="77"/>
                <a:ea typeface="+mj-ea"/>
                <a:cs typeface="+mj-cs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4991A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Tw Cen MT" panose="020B0602020104020603" pitchFamily="34" charset="77"/>
                <a:ea typeface="+mj-ea"/>
                <a:cs typeface="+mj-cs"/>
              </a:rPr>
              <a:t>Ruhe </a:t>
            </a:r>
            <a:r>
              <a:rPr lang="en-US" sz="3200" b="1" dirty="0" err="1">
                <a:latin typeface="Tw Cen MT" panose="020B0602020104020603" pitchFamily="34" charset="77"/>
                <a:ea typeface="+mj-ea"/>
                <a:cs typeface="+mj-cs"/>
              </a:rPr>
              <a:t>bewahren</a:t>
            </a:r>
            <a:endParaRPr lang="en-US" sz="3200" b="1" dirty="0">
              <a:latin typeface="Tw Cen MT" panose="020B0602020104020603" pitchFamily="34" charset="77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4991A"/>
              </a:buClr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w Cen MT" panose="020B0602020104020603" pitchFamily="34" charset="77"/>
                <a:ea typeface="+mj-ea"/>
                <a:cs typeface="+mj-cs"/>
              </a:rPr>
              <a:t>Ziele</a:t>
            </a:r>
            <a:r>
              <a:rPr lang="en-US" sz="3200" b="1" dirty="0">
                <a:latin typeface="Tw Cen MT" panose="020B0602020104020603" pitchFamily="34" charset="77"/>
                <a:ea typeface="+mj-ea"/>
                <a:cs typeface="+mj-cs"/>
              </a:rPr>
              <a:t> </a:t>
            </a:r>
            <a:r>
              <a:rPr lang="en-US" sz="3200" b="1" dirty="0" err="1">
                <a:latin typeface="Tw Cen MT" panose="020B0602020104020603" pitchFamily="34" charset="77"/>
                <a:ea typeface="+mj-ea"/>
                <a:cs typeface="+mj-cs"/>
              </a:rPr>
              <a:t>erreichen</a:t>
            </a:r>
            <a:endParaRPr lang="en-US" sz="3200" b="1" dirty="0">
              <a:latin typeface="Tw Cen MT" panose="020B0602020104020603" pitchFamily="34" charset="77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4991A"/>
              </a:buClr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3AEAC3-32E6-96EA-6446-BC146AB1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67" b="16767"/>
          <a:stretch/>
        </p:blipFill>
        <p:spPr>
          <a:xfrm>
            <a:off x="54897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1" name="Grafik 10" descr="Ein Bild, das Schrift, Logo, Text, Grafiken enthält.&#10;&#10;KI-generierte Inhalte können fehlerhaft sein.">
            <a:extLst>
              <a:ext uri="{FF2B5EF4-FFF2-40B4-BE49-F238E27FC236}">
                <a16:creationId xmlns:a16="http://schemas.microsoft.com/office/drawing/2014/main" id="{7D36CADF-29EF-34C8-F9F3-33937650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0" y="466460"/>
            <a:ext cx="2000321" cy="58342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11BF1D-711D-79FE-A7EE-1162D9A5FAF5}"/>
              </a:ext>
            </a:extLst>
          </p:cNvPr>
          <p:cNvSpPr txBox="1"/>
          <p:nvPr/>
        </p:nvSpPr>
        <p:spPr>
          <a:xfrm>
            <a:off x="391161" y="5017868"/>
            <a:ext cx="5278112" cy="159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Tw Cen MT" panose="020B0602020104020603" pitchFamily="34" charset="77"/>
              </a:rPr>
              <a:t>envestor</a:t>
            </a:r>
            <a:r>
              <a:rPr lang="en-US" sz="2800" dirty="0">
                <a:latin typeface="Tw Cen MT" panose="020B0602020104020603" pitchFamily="34" charset="77"/>
              </a:rPr>
              <a:t> – </a:t>
            </a:r>
            <a:r>
              <a:rPr lang="en-US" sz="2800" dirty="0" err="1">
                <a:latin typeface="Tw Cen MT" panose="020B0602020104020603" pitchFamily="34" charset="77"/>
              </a:rPr>
              <a:t>unabhängiges</a:t>
            </a:r>
            <a:endParaRPr lang="en-US" sz="2800" dirty="0">
              <a:latin typeface="Tw Cen MT" panose="020B0602020104020603" pitchFamily="34" charset="77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Tw Cen MT" panose="020B0602020104020603" pitchFamily="34" charset="77"/>
              </a:rPr>
              <a:t>Portfoliomanagement</a:t>
            </a:r>
            <a:r>
              <a:rPr lang="en-US" sz="2800" dirty="0">
                <a:latin typeface="Tw Cen MT" panose="020B0602020104020603" pitchFamily="34" charset="77"/>
              </a:rPr>
              <a:t> </a:t>
            </a:r>
            <a:r>
              <a:rPr lang="en-US" sz="2800" dirty="0" err="1">
                <a:latin typeface="Tw Cen MT" panose="020B0602020104020603" pitchFamily="34" charset="77"/>
              </a:rPr>
              <a:t>aus</a:t>
            </a:r>
            <a:r>
              <a:rPr lang="en-US" sz="2800" dirty="0">
                <a:latin typeface="Tw Cen MT" panose="020B0602020104020603" pitchFamily="34" charset="77"/>
              </a:rPr>
              <a:t> Frankfurt</a:t>
            </a:r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65915B1-E7D9-0609-8CBC-A790FDC328EC}"/>
              </a:ext>
            </a:extLst>
          </p:cNvPr>
          <p:cNvSpPr/>
          <p:nvPr/>
        </p:nvSpPr>
        <p:spPr>
          <a:xfrm>
            <a:off x="555046" y="4328327"/>
            <a:ext cx="4327301" cy="23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63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B2CF-AB85-02B8-26F8-66E2F462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0B693E28-4A2E-F702-EA79-04E0EDE6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7152CD3-D09A-ECF7-1E8E-CF9E5596C0F8}"/>
              </a:ext>
            </a:extLst>
          </p:cNvPr>
          <p:cNvSpPr txBox="1"/>
          <p:nvPr/>
        </p:nvSpPr>
        <p:spPr>
          <a:xfrm>
            <a:off x="1897640" y="1328118"/>
            <a:ext cx="10325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800" dirty="0"/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 Warum wir für Ihr Vermögen wichtig sind </a:t>
            </a:r>
          </a:p>
          <a:p>
            <a:endParaRPr lang="de-DE" sz="2400" dirty="0">
              <a:latin typeface="Tw Cen MT" panose="020B0602020104020603" pitchFamily="34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73432B-B008-A362-8DC4-FCBE84DD55F9}"/>
              </a:ext>
            </a:extLst>
          </p:cNvPr>
          <p:cNvSpPr txBox="1"/>
          <p:nvPr/>
        </p:nvSpPr>
        <p:spPr>
          <a:xfrm>
            <a:off x="2778966" y="496563"/>
            <a:ext cx="663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Klassische Anlegerfehler</a:t>
            </a:r>
            <a:endParaRPr lang="de-DE" sz="3200" dirty="0">
              <a:latin typeface="Tw Cen MT" panose="020B0602020104020603" pitchFamily="34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9C4336-EFB0-87F2-B928-BE9875D91539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5740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7BAEAB1C-C88D-2141-EF8D-1BD293F85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41" y="1682504"/>
            <a:ext cx="6086384" cy="46840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CF0E04-C86D-ED89-84B9-093F8E3F5768}"/>
              </a:ext>
            </a:extLst>
          </p:cNvPr>
          <p:cNvSpPr txBox="1"/>
          <p:nvPr/>
        </p:nvSpPr>
        <p:spPr>
          <a:xfrm>
            <a:off x="1316164" y="3328048"/>
            <a:ext cx="3084387" cy="834074"/>
          </a:xfrm>
          <a:prstGeom prst="rect">
            <a:avLst/>
          </a:prstGeom>
          <a:noFill/>
          <a:ln>
            <a:solidFill>
              <a:srgbClr val="F4991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spc="-169" dirty="0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100 % </a:t>
            </a:r>
            <a:r>
              <a:rPr lang="en-US" sz="2400" kern="1200" spc="-169" dirty="0" err="1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Aktien</a:t>
            </a:r>
            <a:r>
              <a:rPr lang="en-US" sz="2400" kern="1200" spc="-169" dirty="0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 </a:t>
            </a:r>
            <a:r>
              <a:rPr lang="en-US" sz="2400" kern="1200" spc="-169" dirty="0" err="1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sind</a:t>
            </a:r>
            <a:r>
              <a:rPr lang="en-US" sz="2400" kern="1200" spc="-169" dirty="0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 optimal –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spc="-169" dirty="0">
                <a:solidFill>
                  <a:schemeClr val="tx1"/>
                </a:solidFill>
                <a:latin typeface="Tw Cen MT" panose="020B0602020104020603" pitchFamily="34" charset="77"/>
                <a:ea typeface="+mj-ea"/>
                <a:cs typeface="+mj-cs"/>
              </a:rPr>
              <a:t>für den, der Zeit hat</a:t>
            </a:r>
            <a:endParaRPr lang="en-US" sz="2400" kern="1200" dirty="0">
              <a:solidFill>
                <a:schemeClr val="tx1"/>
              </a:solidFill>
              <a:latin typeface="Tw Cen MT" panose="020B0602020104020603" pitchFamily="34" charset="77"/>
              <a:ea typeface="+mj-ea"/>
              <a:cs typeface="+mj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0B6DFA-4E52-BDAC-2AB5-F162E29B2B88}"/>
              </a:ext>
            </a:extLst>
          </p:cNvPr>
          <p:cNvSpPr txBox="1"/>
          <p:nvPr/>
        </p:nvSpPr>
        <p:spPr>
          <a:xfrm>
            <a:off x="1566440" y="496563"/>
            <a:ext cx="1020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Plädoyer für Aktien - Zeit reduziert das Risiko</a:t>
            </a:r>
          </a:p>
        </p:txBody>
      </p:sp>
      <p:pic>
        <p:nvPicPr>
          <p:cNvPr id="7" name="Grafik 6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EC58E60F-DAA0-947B-B7DD-9F8CAAC6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43FB6E7-20F5-4CBB-E986-81FEBA6FDA56}"/>
              </a:ext>
            </a:extLst>
          </p:cNvPr>
          <p:cNvSpPr/>
          <p:nvPr/>
        </p:nvSpPr>
        <p:spPr>
          <a:xfrm>
            <a:off x="6614121" y="1537551"/>
            <a:ext cx="4505762" cy="47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E34682-29C9-4227-9EFE-D807736177D4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2881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E24CBDA2-1244-219A-8224-29B21463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pic>
        <p:nvPicPr>
          <p:cNvPr id="6" name="Grafik 5" descr="Ein Bild, das Diagramm, Reihe, Screenshot, Text enthält.&#10;&#10;KI-generierte Inhalte können fehlerhaft sein.">
            <a:extLst>
              <a:ext uri="{FF2B5EF4-FFF2-40B4-BE49-F238E27FC236}">
                <a16:creationId xmlns:a16="http://schemas.microsoft.com/office/drawing/2014/main" id="{A35F94EE-A484-76E9-F5EA-61E06BE02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54" y="1888615"/>
            <a:ext cx="7157939" cy="4244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07E6BE-3152-C7EF-B7F5-ECA3FC79ADE6}"/>
              </a:ext>
            </a:extLst>
          </p:cNvPr>
          <p:cNvSpPr txBox="1"/>
          <p:nvPr/>
        </p:nvSpPr>
        <p:spPr>
          <a:xfrm>
            <a:off x="8791001" y="2805831"/>
            <a:ext cx="2796161" cy="1569660"/>
          </a:xfrm>
          <a:prstGeom prst="rect">
            <a:avLst/>
          </a:prstGeom>
          <a:noFill/>
          <a:ln w="15875"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w Cen MT" panose="020B0602020104020603" pitchFamily="34" charset="77"/>
              </a:rPr>
              <a:t>Der Nasdaq benötigte 14 Jahre, um den </a:t>
            </a:r>
            <a:r>
              <a:rPr lang="de-DE" sz="2400" dirty="0" err="1">
                <a:latin typeface="Tw Cen MT" panose="020B0602020104020603" pitchFamily="34" charset="77"/>
              </a:rPr>
              <a:t>Dot</a:t>
            </a:r>
            <a:r>
              <a:rPr lang="de-DE" sz="2400" dirty="0">
                <a:latin typeface="Tw Cen MT" panose="020B0602020104020603" pitchFamily="34" charset="77"/>
              </a:rPr>
              <a:t>-</a:t>
            </a:r>
            <a:r>
              <a:rPr lang="de-DE" sz="2400" dirty="0" err="1">
                <a:latin typeface="Tw Cen MT" panose="020B0602020104020603" pitchFamily="34" charset="77"/>
              </a:rPr>
              <a:t>Com</a:t>
            </a:r>
            <a:r>
              <a:rPr lang="de-DE" sz="2400" dirty="0">
                <a:latin typeface="Tw Cen MT" panose="020B0602020104020603" pitchFamily="34" charset="77"/>
              </a:rPr>
              <a:t>-Crash auszubügeln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E1141D-F3BD-771D-5A2F-949FD084B656}"/>
              </a:ext>
            </a:extLst>
          </p:cNvPr>
          <p:cNvSpPr txBox="1"/>
          <p:nvPr/>
        </p:nvSpPr>
        <p:spPr>
          <a:xfrm>
            <a:off x="1896345" y="533790"/>
            <a:ext cx="883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Aktienverluste wiegen mitunter schwer- und lange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A2BF2F-A761-C594-E64E-DA5FD35BC07C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12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3E6A27-B254-D51B-4A04-68EFFD9A8C8F}"/>
              </a:ext>
            </a:extLst>
          </p:cNvPr>
          <p:cNvSpPr/>
          <p:nvPr/>
        </p:nvSpPr>
        <p:spPr>
          <a:xfrm>
            <a:off x="7060676" y="2337847"/>
            <a:ext cx="339365" cy="197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8DEA5-77B5-E12B-F969-C607A03CB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A5DD33DB-9953-6B87-F703-6D1E019F0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0" y="1550986"/>
            <a:ext cx="6425746" cy="4210533"/>
          </a:xfrm>
          <a:prstGeom prst="rect">
            <a:avLst/>
          </a:prstGeom>
        </p:spPr>
      </p:pic>
      <p:pic>
        <p:nvPicPr>
          <p:cNvPr id="5" name="Grafik 4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4B7BCF3F-9BAF-2371-301F-786EA7031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1803658-6CEE-6803-FC02-1AB05A8C2E89}"/>
              </a:ext>
            </a:extLst>
          </p:cNvPr>
          <p:cNvSpPr txBox="1"/>
          <p:nvPr/>
        </p:nvSpPr>
        <p:spPr>
          <a:xfrm>
            <a:off x="867266" y="2949745"/>
            <a:ext cx="4247654" cy="830997"/>
          </a:xfrm>
          <a:prstGeom prst="rect">
            <a:avLst/>
          </a:prstGeom>
          <a:noFill/>
          <a:ln w="19050"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w Cen MT" panose="020B0602020104020603" pitchFamily="34" charset="77"/>
              </a:rPr>
              <a:t>2021-23: Euro-Anleihen crashen; Inflation frisst Cash-Rendite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1F70FA-9FA6-5BC9-F45D-15978E121923}"/>
              </a:ext>
            </a:extLst>
          </p:cNvPr>
          <p:cNvSpPr txBox="1"/>
          <p:nvPr/>
        </p:nvSpPr>
        <p:spPr>
          <a:xfrm>
            <a:off x="1969249" y="510851"/>
            <a:ext cx="9038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Klassische Anleihen-ETFs &amp; Cash sind keine Lösung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41FB3A-1DB1-4B22-BDFD-647285C70452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9945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89333" y="471330"/>
            <a:ext cx="8032998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Behavioral Finance: Die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typischen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Psycho-Fallen: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562990" y="1946890"/>
            <a:ext cx="6527800" cy="863186"/>
          </a:xfrm>
          <a:prstGeom prst="rect">
            <a:avLst/>
          </a:prstGeom>
          <a:noFill/>
          <a:ln w="25400">
            <a:solidFill>
              <a:srgbClr val="F4991C"/>
            </a:solidFill>
            <a:prstDash val="solid"/>
            <a:miter lim="800000"/>
          </a:ln>
        </p:spPr>
        <p:txBody>
          <a:bodyPr/>
          <a:lstStyle/>
          <a:p>
            <a:endParaRPr lang="de-DE" sz="2000">
              <a:latin typeface="Tw Cen MT" panose="020B0602020104020603" pitchFamily="34" charset="77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49019" y="2105533"/>
            <a:ext cx="6148129" cy="7143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480"/>
              </a:lnSpc>
              <a:buSzPct val="100000"/>
            </a:pPr>
            <a:r>
              <a:rPr lang="en-US" sz="24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Gier und Angst – </a:t>
            </a:r>
            <a:r>
              <a:rPr lang="en-US" sz="24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menschliche</a:t>
            </a:r>
            <a:r>
              <a:rPr lang="en-US" sz="24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4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Affekte</a:t>
            </a:r>
            <a:r>
              <a:rPr lang="en-US" sz="24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4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vernichten</a:t>
            </a:r>
            <a:r>
              <a:rPr lang="en-US" sz="24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4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Rendite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562990" y="3512988"/>
            <a:ext cx="6527800" cy="863186"/>
          </a:xfrm>
          <a:prstGeom prst="rect">
            <a:avLst/>
          </a:prstGeom>
          <a:noFill/>
          <a:ln w="25400">
            <a:solidFill>
              <a:srgbClr val="F4991C"/>
            </a:solidFill>
            <a:prstDash val="solid"/>
            <a:miter lim="800000"/>
          </a:ln>
        </p:spPr>
        <p:txBody>
          <a:bodyPr/>
          <a:lstStyle/>
          <a:p>
            <a:endParaRPr lang="de-DE" sz="2000">
              <a:latin typeface="Tw Cen MT" panose="020B0602020104020603" pitchFamily="34" charset="77"/>
            </a:endParaRPr>
          </a:p>
        </p:txBody>
      </p:sp>
      <p:sp>
        <p:nvSpPr>
          <p:cNvPr id="8" name="Text 5"/>
          <p:cNvSpPr/>
          <p:nvPr/>
        </p:nvSpPr>
        <p:spPr>
          <a:xfrm>
            <a:off x="4857957" y="3658217"/>
            <a:ext cx="6141286" cy="5333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2460"/>
              </a:lnSpc>
            </a:pPr>
            <a:r>
              <a:rPr lang="en-US" sz="24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Recency Bias: </a:t>
            </a:r>
            <a:r>
              <a:rPr lang="en-US" sz="24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Letzte</a:t>
            </a:r>
            <a:r>
              <a:rPr lang="en-US" sz="24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12 Monate </a:t>
            </a:r>
            <a:r>
              <a:rPr lang="en-US" sz="24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überstrahlen</a:t>
            </a:r>
            <a:r>
              <a:rPr lang="en-US" sz="24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</a:p>
          <a:p>
            <a:pPr algn="l">
              <a:lnSpc>
                <a:spcPts val="2460"/>
              </a:lnSpc>
            </a:pPr>
            <a:r>
              <a:rPr lang="en-US" sz="24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längere</a:t>
            </a:r>
            <a:r>
              <a:rPr lang="en-US" sz="24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4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Entwicklung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898186" y="5337692"/>
            <a:ext cx="5223792" cy="2476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966"/>
              </a:lnSpc>
            </a:pP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Aktionismus in Krisen, Untätigkeit in Haussephasen 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pic>
        <p:nvPicPr>
          <p:cNvPr id="12" name="Grafik 11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672DA19A-7FB7-3AC6-20CC-127AE3D4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4" name="Shape 4">
            <a:extLst>
              <a:ext uri="{FF2B5EF4-FFF2-40B4-BE49-F238E27FC236}">
                <a16:creationId xmlns:a16="http://schemas.microsoft.com/office/drawing/2014/main" id="{8EADC3F2-CD3C-9C89-7DF9-9894CD9E8671}"/>
              </a:ext>
            </a:extLst>
          </p:cNvPr>
          <p:cNvSpPr/>
          <p:nvPr/>
        </p:nvSpPr>
        <p:spPr>
          <a:xfrm>
            <a:off x="4562990" y="5088910"/>
            <a:ext cx="6527798" cy="863186"/>
          </a:xfrm>
          <a:prstGeom prst="rect">
            <a:avLst/>
          </a:prstGeom>
          <a:noFill/>
          <a:ln w="25400">
            <a:solidFill>
              <a:srgbClr val="F4991C"/>
            </a:solidFill>
            <a:prstDash val="solid"/>
            <a:miter lim="800000"/>
          </a:ln>
        </p:spPr>
        <p:txBody>
          <a:bodyPr/>
          <a:lstStyle/>
          <a:p>
            <a:endParaRPr lang="de-DE" sz="2000">
              <a:latin typeface="Tw Cen MT" panose="020B0602020104020603" pitchFamily="34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E9FC214-C1DE-7221-0E0F-1686DDE3A489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14</a:t>
            </a:r>
          </a:p>
        </p:txBody>
      </p:sp>
      <p:pic>
        <p:nvPicPr>
          <p:cNvPr id="15" name="Grafik 14" descr="Ein Bild, das Kleidung, Person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8DC0F4C2-D724-FEFE-3075-ABEDED45C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16" y="1690331"/>
            <a:ext cx="30099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84671" y="494222"/>
            <a:ext cx="8723748" cy="10668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Die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größten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Rendite-Vernichter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in der Praxis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04667" y="5558382"/>
            <a:ext cx="113347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48"/>
              </a:lnSpc>
              <a:spcBef>
                <a:spcPts val="980"/>
              </a:spcBef>
            </a:pP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Der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Erfolg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beim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Anlegen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kommt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über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Disziplin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,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Systematik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und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Struktur</a:t>
            </a:r>
            <a:endParaRPr lang="en-US" sz="2800" dirty="0">
              <a:solidFill>
                <a:srgbClr val="F4991C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1" y="3096931"/>
            <a:ext cx="3476625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Klumpenrisiken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8" name="Text 4"/>
          <p:cNvSpPr/>
          <p:nvPr/>
        </p:nvSpPr>
        <p:spPr>
          <a:xfrm>
            <a:off x="4291942" y="3025491"/>
            <a:ext cx="3552825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Timing-Versuche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147232" y="2924600"/>
            <a:ext cx="3565344" cy="8550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/>
            <a:r>
              <a:rPr lang="en-US" sz="24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Unstrukturierte</a:t>
            </a: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Portfolios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2B0CE9C-28AA-5EC7-72B1-F2E0967EC5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6851" y="2041471"/>
            <a:ext cx="895467" cy="895467"/>
          </a:xfrm>
          <a:prstGeom prst="rect">
            <a:avLst/>
          </a:prstGeom>
        </p:spPr>
      </p:pic>
      <p:pic>
        <p:nvPicPr>
          <p:cNvPr id="7" name="Grafik 6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A4AEC8E3-DDAC-F08A-4DE9-B0A5CD789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BB1682D-18B0-C210-0BC8-4DE22344C0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2579" y="2084964"/>
            <a:ext cx="780534" cy="7805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D8D1D7D-827A-39A1-F372-FE8B079C51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002" y="2105181"/>
            <a:ext cx="803181" cy="80318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F004DB3-2CF9-1C2F-158B-9B093221AFA7}"/>
              </a:ext>
            </a:extLst>
          </p:cNvPr>
          <p:cNvSpPr txBox="1"/>
          <p:nvPr/>
        </p:nvSpPr>
        <p:spPr>
          <a:xfrm>
            <a:off x="808697" y="3509268"/>
            <a:ext cx="300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Zu hohe Konzentration 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Hausbank-Fonds 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Lieblingsaktien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Zu starke Indexnähe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7C2BE2E-9B1A-8CD8-8E23-972B359E41EF}"/>
              </a:ext>
            </a:extLst>
          </p:cNvPr>
          <p:cNvSpPr txBox="1"/>
          <p:nvPr/>
        </p:nvSpPr>
        <p:spPr>
          <a:xfrm>
            <a:off x="4709128" y="3354556"/>
            <a:ext cx="3234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Zu früher Ausstieg 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Zu später Einstieg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Panik-Verkäufe, 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FOMO-Käufe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Taktik statt Strategie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5173761-9CAF-9C54-CD74-09CE05188EE4}"/>
              </a:ext>
            </a:extLst>
          </p:cNvPr>
          <p:cNvSpPr txBox="1"/>
          <p:nvPr/>
        </p:nvSpPr>
        <p:spPr>
          <a:xfrm>
            <a:off x="8304397" y="3362969"/>
            <a:ext cx="3061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Wildwuchs statt Plan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Zu hohe Aktienlastigkeit 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Zu viel Cash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Anleihen als „Ballast“</a:t>
            </a:r>
          </a:p>
          <a:p>
            <a:pPr marL="342900" indent="-342900">
              <a:buClr>
                <a:srgbClr val="F4991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Tw Cen MT" panose="020B0602020104020603" pitchFamily="34" charset="77"/>
              </a:rPr>
              <a:t>Keine Risikosteuerung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4A600E-1A50-A5FF-41FE-5F72CED7D15E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8729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8100B-C8DA-CACB-F1A0-2032227B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04C9096-044E-92E8-C2CB-A6C285CDDF73}"/>
              </a:ext>
            </a:extLst>
          </p:cNvPr>
          <p:cNvSpPr/>
          <p:nvPr/>
        </p:nvSpPr>
        <p:spPr>
          <a:xfrm>
            <a:off x="1425676" y="511493"/>
            <a:ext cx="9940413" cy="10668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Morningstar-Studie: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Taktisches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Trading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schmälert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Rendite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2644693-F031-4B8F-2901-707B72AFB605}"/>
              </a:ext>
            </a:extLst>
          </p:cNvPr>
          <p:cNvSpPr/>
          <p:nvPr/>
        </p:nvSpPr>
        <p:spPr>
          <a:xfrm>
            <a:off x="703926" y="5967745"/>
            <a:ext cx="113347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48"/>
              </a:lnSpc>
              <a:spcBef>
                <a:spcPts val="980"/>
              </a:spcBef>
            </a:pP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Aktionismus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kostet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Anleger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2-3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Prozentpunkte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pro Jahr</a:t>
            </a:r>
            <a:endParaRPr lang="en-US" sz="2800" dirty="0">
              <a:solidFill>
                <a:srgbClr val="F4991C"/>
              </a:solidFill>
              <a:latin typeface="Tw Cen MT" panose="020B0602020104020603" pitchFamily="34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6F10FD-66FD-0A25-EE43-CC222FA931EC}"/>
              </a:ext>
            </a:extLst>
          </p:cNvPr>
          <p:cNvSpPr txBox="1"/>
          <p:nvPr/>
        </p:nvSpPr>
        <p:spPr>
          <a:xfrm>
            <a:off x="8911714" y="2794477"/>
            <a:ext cx="26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Hier geht’s zur Studie</a:t>
            </a:r>
          </a:p>
        </p:txBody>
      </p:sp>
      <p:pic>
        <p:nvPicPr>
          <p:cNvPr id="14" name="Grafik 13" descr="Ein Bild, das Text, Screenshot, Rechteck, Zahl enthält.&#10;&#10;KI-generierte Inhalte können fehlerhaft sein.">
            <a:extLst>
              <a:ext uri="{FF2B5EF4-FFF2-40B4-BE49-F238E27FC236}">
                <a16:creationId xmlns:a16="http://schemas.microsoft.com/office/drawing/2014/main" id="{94C78199-3D8F-A0F7-764A-E9B50536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720" t="-2525" r="1720" b="2525"/>
          <a:stretch>
            <a:fillRect/>
          </a:stretch>
        </p:blipFill>
        <p:spPr>
          <a:xfrm>
            <a:off x="2106971" y="1408862"/>
            <a:ext cx="5493303" cy="3234053"/>
          </a:xfrm>
          <a:prstGeom prst="rect">
            <a:avLst/>
          </a:prstGeom>
        </p:spPr>
      </p:pic>
      <p:pic>
        <p:nvPicPr>
          <p:cNvPr id="5" name="Grafik 4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277F4A63-1D98-BF6F-CA8B-5A358D242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C56870-2E13-EA11-F07D-9FC252B2C734}"/>
              </a:ext>
            </a:extLst>
          </p:cNvPr>
          <p:cNvSpPr txBox="1"/>
          <p:nvPr/>
        </p:nvSpPr>
        <p:spPr>
          <a:xfrm>
            <a:off x="2106971" y="5050770"/>
            <a:ext cx="21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Fonds-/ETF-Rendite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767FC80-82F9-3396-36FD-E23712FE4D85}"/>
              </a:ext>
            </a:extLst>
          </p:cNvPr>
          <p:cNvSpPr txBox="1"/>
          <p:nvPr/>
        </p:nvSpPr>
        <p:spPr>
          <a:xfrm>
            <a:off x="5228406" y="5044165"/>
            <a:ext cx="181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Anleger-Rendite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9E115D-99CF-8FD9-4845-A90F20736167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16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098F74-AA5D-2F9C-5FEC-1A1D04BEA39F}"/>
              </a:ext>
            </a:extLst>
          </p:cNvPr>
          <p:cNvSpPr/>
          <p:nvPr/>
        </p:nvSpPr>
        <p:spPr>
          <a:xfrm>
            <a:off x="2894029" y="4496586"/>
            <a:ext cx="407237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Muster, Quadrat, Pixel enthält.&#10;&#10;KI-generierte Inhalte können fehlerhaft sein.">
            <a:extLst>
              <a:ext uri="{FF2B5EF4-FFF2-40B4-BE49-F238E27FC236}">
                <a16:creationId xmlns:a16="http://schemas.microsoft.com/office/drawing/2014/main" id="{4BD88139-97DA-1287-C0D7-D14A1B44B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535" y="3429000"/>
            <a:ext cx="1399808" cy="13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F70A6-F315-7143-A8B6-4A957127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E63BBC6A-BA76-34A5-0CFE-0A4ABAC6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4B8B12C-51E8-CFA0-90ED-A9086D1CAC50}"/>
              </a:ext>
            </a:extLst>
          </p:cNvPr>
          <p:cNvSpPr txBox="1"/>
          <p:nvPr/>
        </p:nvSpPr>
        <p:spPr>
          <a:xfrm>
            <a:off x="1897640" y="1328118"/>
            <a:ext cx="1032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800" dirty="0"/>
            </a:br>
            <a:r>
              <a:rPr lang="de-DE" sz="2400" dirty="0">
                <a:latin typeface="Tw Cen MT" panose="020B0602020104020603" pitchFamily="34" charset="77"/>
              </a:rPr>
              <a:t> </a:t>
            </a:r>
          </a:p>
          <a:p>
            <a:endParaRPr lang="de-DE" sz="2400" dirty="0">
              <a:latin typeface="Tw Cen MT" panose="020B0602020104020603" pitchFamily="34" charset="77"/>
            </a:endParaRPr>
          </a:p>
          <a:p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 Das envestor-Einkommensportfolio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733E92-FC10-173A-F0CC-3CC85C9D6075}"/>
              </a:ext>
            </a:extLst>
          </p:cNvPr>
          <p:cNvSpPr txBox="1"/>
          <p:nvPr/>
        </p:nvSpPr>
        <p:spPr>
          <a:xfrm>
            <a:off x="2778966" y="496563"/>
            <a:ext cx="663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Unsere Lösung</a:t>
            </a:r>
            <a:endParaRPr lang="de-DE" sz="3200" dirty="0">
              <a:latin typeface="Tw Cen MT" panose="020B0602020104020603" pitchFamily="34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B4AFB6-E7F8-5D1E-4C60-C131218291D6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5278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1625" y="362309"/>
            <a:ext cx="8899261" cy="7429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5906"/>
              </a:lnSpc>
            </a:pPr>
            <a:r>
              <a:rPr lang="en-US" sz="3200" b="1" kern="0" spc="-169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Diversifikation</a:t>
            </a:r>
            <a:r>
              <a:rPr lang="en-US" sz="3200" b="1" kern="0" spc="-169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– der </a:t>
            </a:r>
            <a:r>
              <a:rPr lang="en-US" sz="3200" b="1" kern="0" spc="-169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einzige</a:t>
            </a:r>
            <a:r>
              <a:rPr lang="en-US" sz="3200" b="1" kern="0" spc="-169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Free Lunch für </a:t>
            </a:r>
            <a:r>
              <a:rPr lang="en-US" sz="3200" b="1" kern="0" spc="-169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Anleger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pic>
        <p:nvPicPr>
          <p:cNvPr id="4" name="Grafik 3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959016CC-93E9-A2E6-4224-C6761D68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520006"/>
            <a:ext cx="6128517" cy="4332738"/>
          </a:xfrm>
          <a:prstGeom prst="rect">
            <a:avLst/>
          </a:prstGeom>
        </p:spPr>
      </p:pic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E820EC3E-B333-2568-731C-F4E9EEB4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2C9CA18-9323-1080-D9EF-B5B1F674DCF5}"/>
              </a:ext>
            </a:extLst>
          </p:cNvPr>
          <p:cNvSpPr txBox="1"/>
          <p:nvPr/>
        </p:nvSpPr>
        <p:spPr>
          <a:xfrm>
            <a:off x="695553" y="3159799"/>
            <a:ext cx="3267635" cy="830997"/>
          </a:xfrm>
          <a:prstGeom prst="rect">
            <a:avLst/>
          </a:prstGeom>
          <a:noFill/>
          <a:ln w="19050"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Streuung relativiert das Einzelwertrisiko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32A0A3-ACF6-4068-5CE9-2010255A497B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397605FF-2DED-42BC-0DC3-6A771168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33CBAFE-2F04-ABFF-36CA-F1EA6BBF96FE}"/>
              </a:ext>
            </a:extLst>
          </p:cNvPr>
          <p:cNvSpPr txBox="1"/>
          <p:nvPr/>
        </p:nvSpPr>
        <p:spPr>
          <a:xfrm>
            <a:off x="2194294" y="540959"/>
            <a:ext cx="7606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Der Portfolio-Bauplan: Aktien und Anleihen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845109-A10C-E569-F675-7A39B312E28D}"/>
              </a:ext>
            </a:extLst>
          </p:cNvPr>
          <p:cNvSpPr/>
          <p:nvPr/>
        </p:nvSpPr>
        <p:spPr>
          <a:xfrm>
            <a:off x="3196679" y="3429000"/>
            <a:ext cx="1577663" cy="14751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B91558-A0B9-9D72-A189-6C67F0734142}"/>
              </a:ext>
            </a:extLst>
          </p:cNvPr>
          <p:cNvSpPr txBox="1"/>
          <p:nvPr/>
        </p:nvSpPr>
        <p:spPr>
          <a:xfrm>
            <a:off x="3279560" y="3850373"/>
            <a:ext cx="14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Internationale</a:t>
            </a:r>
          </a:p>
          <a:p>
            <a:pPr algn="ctr"/>
            <a:r>
              <a:rPr lang="de-DE" dirty="0">
                <a:latin typeface="Tw Cen MT" panose="020B0602020104020603" pitchFamily="34" charset="77"/>
              </a:rPr>
              <a:t>Aktien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FB69D2-1787-B053-68C4-04E1DB0C3427}"/>
              </a:ext>
            </a:extLst>
          </p:cNvPr>
          <p:cNvSpPr/>
          <p:nvPr/>
        </p:nvSpPr>
        <p:spPr>
          <a:xfrm>
            <a:off x="6571177" y="3690487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04874AE-EEB9-25D0-C51F-BCB8CB6361BC}"/>
              </a:ext>
            </a:extLst>
          </p:cNvPr>
          <p:cNvSpPr txBox="1"/>
          <p:nvPr/>
        </p:nvSpPr>
        <p:spPr>
          <a:xfrm>
            <a:off x="6700119" y="398190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Tw Cen MT" panose="020B0602020104020603" pitchFamily="34" charset="77"/>
              </a:rPr>
              <a:t>Loans</a:t>
            </a:r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7EEA8B-AA33-63EC-A31A-AF25D543497B}"/>
              </a:ext>
            </a:extLst>
          </p:cNvPr>
          <p:cNvSpPr/>
          <p:nvPr/>
        </p:nvSpPr>
        <p:spPr>
          <a:xfrm>
            <a:off x="3507316" y="5077834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8A6DEC-6ED8-7CFC-C4E9-4F7AC8EDAF39}"/>
              </a:ext>
            </a:extLst>
          </p:cNvPr>
          <p:cNvSpPr/>
          <p:nvPr/>
        </p:nvSpPr>
        <p:spPr>
          <a:xfrm>
            <a:off x="9627241" y="3682798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1D860B-FC42-2BC3-60F2-E318656CA8BF}"/>
              </a:ext>
            </a:extLst>
          </p:cNvPr>
          <p:cNvSpPr/>
          <p:nvPr/>
        </p:nvSpPr>
        <p:spPr>
          <a:xfrm>
            <a:off x="5035983" y="3683996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C328CF-3BAB-DCCD-74BC-160270171F2C}"/>
              </a:ext>
            </a:extLst>
          </p:cNvPr>
          <p:cNvSpPr/>
          <p:nvPr/>
        </p:nvSpPr>
        <p:spPr>
          <a:xfrm>
            <a:off x="1978650" y="3670798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A635F-7B4F-341B-C698-AFE8E6524FC9}"/>
              </a:ext>
            </a:extLst>
          </p:cNvPr>
          <p:cNvSpPr/>
          <p:nvPr/>
        </p:nvSpPr>
        <p:spPr>
          <a:xfrm>
            <a:off x="8128910" y="5074104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F8BA4C-8EEB-8113-2FF6-C5740AEEE389}"/>
              </a:ext>
            </a:extLst>
          </p:cNvPr>
          <p:cNvSpPr/>
          <p:nvPr/>
        </p:nvSpPr>
        <p:spPr>
          <a:xfrm>
            <a:off x="8096439" y="2306233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F1F337-2769-1DAD-CFB3-C32D113C2501}"/>
              </a:ext>
            </a:extLst>
          </p:cNvPr>
          <p:cNvSpPr/>
          <p:nvPr/>
        </p:nvSpPr>
        <p:spPr>
          <a:xfrm>
            <a:off x="3507316" y="2267492"/>
            <a:ext cx="956388" cy="927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8BCD60-F727-67E5-5742-921D0AC050EC}"/>
              </a:ext>
            </a:extLst>
          </p:cNvPr>
          <p:cNvSpPr/>
          <p:nvPr/>
        </p:nvSpPr>
        <p:spPr>
          <a:xfrm>
            <a:off x="7785802" y="3408774"/>
            <a:ext cx="1577663" cy="14751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499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A8B7E1B-5C92-5274-4881-0BCF8C5568C6}"/>
              </a:ext>
            </a:extLst>
          </p:cNvPr>
          <p:cNvSpPr txBox="1"/>
          <p:nvPr/>
        </p:nvSpPr>
        <p:spPr>
          <a:xfrm>
            <a:off x="3498092" y="2414078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Emerging</a:t>
            </a:r>
          </a:p>
          <a:p>
            <a:r>
              <a:rPr lang="de-DE" dirty="0" err="1">
                <a:latin typeface="Tw Cen MT" panose="020B0602020104020603" pitchFamily="34" charset="77"/>
              </a:rPr>
              <a:t>Markets</a:t>
            </a:r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6DD1EDA-8997-2FCE-0294-EBFCDEA27E47}"/>
              </a:ext>
            </a:extLst>
          </p:cNvPr>
          <p:cNvSpPr txBox="1"/>
          <p:nvPr/>
        </p:nvSpPr>
        <p:spPr>
          <a:xfrm>
            <a:off x="8088372" y="2458050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Emerging</a:t>
            </a:r>
          </a:p>
          <a:p>
            <a:r>
              <a:rPr lang="de-DE" dirty="0" err="1">
                <a:latin typeface="Tw Cen MT" panose="020B0602020104020603" pitchFamily="34" charset="77"/>
              </a:rPr>
              <a:t>Markets</a:t>
            </a:r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876EC7C-5766-6AF3-07BA-78BA360CA37E}"/>
              </a:ext>
            </a:extLst>
          </p:cNvPr>
          <p:cNvSpPr txBox="1"/>
          <p:nvPr/>
        </p:nvSpPr>
        <p:spPr>
          <a:xfrm>
            <a:off x="2056271" y="3830871"/>
            <a:ext cx="86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Neben-</a:t>
            </a:r>
          </a:p>
          <a:p>
            <a:r>
              <a:rPr lang="de-DE" dirty="0">
                <a:latin typeface="Tw Cen MT" panose="020B0602020104020603" pitchFamily="34" charset="77"/>
              </a:rPr>
              <a:t>werte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3922723-75AA-F66D-895A-C1B9E513AE31}"/>
              </a:ext>
            </a:extLst>
          </p:cNvPr>
          <p:cNvSpPr txBox="1"/>
          <p:nvPr/>
        </p:nvSpPr>
        <p:spPr>
          <a:xfrm>
            <a:off x="3443873" y="533514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Sektoren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FDC233-659E-AE69-26F3-119FC3127DAC}"/>
              </a:ext>
            </a:extLst>
          </p:cNvPr>
          <p:cNvSpPr txBox="1"/>
          <p:nvPr/>
        </p:nvSpPr>
        <p:spPr>
          <a:xfrm>
            <a:off x="5036660" y="396168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w Cen MT" panose="020B0602020104020603" pitchFamily="34" charset="77"/>
              </a:rPr>
              <a:t>Themen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F8A05B6-0DDB-B467-7F73-2F8B66993009}"/>
              </a:ext>
            </a:extLst>
          </p:cNvPr>
          <p:cNvSpPr txBox="1"/>
          <p:nvPr/>
        </p:nvSpPr>
        <p:spPr>
          <a:xfrm>
            <a:off x="9713340" y="384478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Tw Cen MT" panose="020B0602020104020603" pitchFamily="34" charset="77"/>
              </a:rPr>
              <a:t>CAT</a:t>
            </a:r>
          </a:p>
          <a:p>
            <a:r>
              <a:rPr lang="de-DE" dirty="0">
                <a:latin typeface="Tw Cen MT" panose="020B0602020104020603" pitchFamily="34" charset="77"/>
              </a:rPr>
              <a:t> Bonds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E9C2408-1328-66AA-85E6-91B65ABFE978}"/>
              </a:ext>
            </a:extLst>
          </p:cNvPr>
          <p:cNvSpPr txBox="1"/>
          <p:nvPr/>
        </p:nvSpPr>
        <p:spPr>
          <a:xfrm>
            <a:off x="8215282" y="3823182"/>
            <a:ext cx="78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Tw Cen MT" panose="020B0602020104020603" pitchFamily="34" charset="77"/>
              </a:rPr>
              <a:t>Euro</a:t>
            </a:r>
          </a:p>
          <a:p>
            <a:r>
              <a:rPr lang="de-DE" dirty="0">
                <a:latin typeface="Tw Cen MT" panose="020B0602020104020603" pitchFamily="34" charset="77"/>
              </a:rPr>
              <a:t>Renten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9C2B242-7EAF-6A94-8266-A93C2D40548B}"/>
              </a:ext>
            </a:extLst>
          </p:cNvPr>
          <p:cNvSpPr txBox="1"/>
          <p:nvPr/>
        </p:nvSpPr>
        <p:spPr>
          <a:xfrm>
            <a:off x="8212825" y="536116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Tw Cen MT" panose="020B0602020104020603" pitchFamily="34" charset="77"/>
              </a:rPr>
              <a:t>Credit</a:t>
            </a:r>
            <a:endParaRPr lang="de-DE" dirty="0">
              <a:latin typeface="Tw Cen MT" panose="020B06020201040206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646DED-E022-88EA-B1BE-361E6936F4A5}"/>
              </a:ext>
            </a:extLst>
          </p:cNvPr>
          <p:cNvSpPr/>
          <p:nvPr/>
        </p:nvSpPr>
        <p:spPr>
          <a:xfrm>
            <a:off x="1028699" y="1590520"/>
            <a:ext cx="10606496" cy="4996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499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ç</a:t>
            </a:r>
            <a:endParaRPr lang="de-DE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5B04753-D660-6890-F7D5-C64417F75DE8}"/>
              </a:ext>
            </a:extLst>
          </p:cNvPr>
          <p:cNvCxnSpPr>
            <a:cxnSpLocks/>
          </p:cNvCxnSpPr>
          <p:nvPr/>
        </p:nvCxnSpPr>
        <p:spPr>
          <a:xfrm>
            <a:off x="6331948" y="1600647"/>
            <a:ext cx="0" cy="4996023"/>
          </a:xfrm>
          <a:prstGeom prst="straightConnector1">
            <a:avLst/>
          </a:prstGeom>
          <a:ln w="19050">
            <a:solidFill>
              <a:srgbClr val="F4991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2C2837C-15D2-E07C-2EA9-0FB9E9B8B2D1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3114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E7F2-4184-203E-0D9F-5057030FA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030BAB22-9D71-2740-DDB5-F49D44AAF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42D0C97-415A-476C-2D18-585920C3A432}"/>
              </a:ext>
            </a:extLst>
          </p:cNvPr>
          <p:cNvSpPr txBox="1"/>
          <p:nvPr/>
        </p:nvSpPr>
        <p:spPr>
          <a:xfrm>
            <a:off x="1897640" y="1328118"/>
            <a:ext cx="10325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800" dirty="0"/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800" dirty="0">
                <a:latin typeface="Tw Cen MT" panose="020B0602020104020603" pitchFamily="34" charset="77"/>
              </a:rPr>
              <a:t> </a:t>
            </a:r>
            <a:r>
              <a:rPr lang="de-DE" sz="2400" dirty="0">
                <a:latin typeface="Tw Cen MT" panose="020B0602020104020603" pitchFamily="34" charset="77"/>
              </a:rPr>
              <a:t>Wer wir sind</a:t>
            </a:r>
          </a:p>
          <a:p>
            <a:br>
              <a:rPr lang="de-DE" sz="2400" dirty="0">
                <a:latin typeface="Tw Cen MT" panose="020B0602020104020603" pitchFamily="34" charset="77"/>
              </a:rPr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 Warum wir für Ihr Vermögen wichtig sind </a:t>
            </a:r>
          </a:p>
          <a:p>
            <a:endParaRPr lang="de-DE" sz="2400" dirty="0">
              <a:latin typeface="Tw Cen MT" panose="020B0602020104020603" pitchFamily="34" charset="77"/>
            </a:endParaRPr>
          </a:p>
          <a:p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 Das envestor-Einkommensportfolio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E222CF-2132-38A3-50BE-1582FF97EAD3}"/>
              </a:ext>
            </a:extLst>
          </p:cNvPr>
          <p:cNvSpPr txBox="1"/>
          <p:nvPr/>
        </p:nvSpPr>
        <p:spPr>
          <a:xfrm>
            <a:off x="2778966" y="496563"/>
            <a:ext cx="663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Inhaltsverzeichnis</a:t>
            </a:r>
            <a:endParaRPr lang="de-DE" sz="3200" dirty="0">
              <a:latin typeface="Tw Cen MT" panose="020B0602020104020603" pitchFamily="34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0F380C-5A91-4393-AA49-1190AC59EC44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744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" y="95250"/>
            <a:ext cx="4128249" cy="666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3027452" y="123826"/>
            <a:ext cx="6188345" cy="10668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4200"/>
              </a:lnSpc>
              <a:spcBef>
                <a:spcPts val="1839"/>
              </a:spcBef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Wie wir Fonds und ETFs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auswählen</a:t>
            </a:r>
            <a:endParaRPr lang="en-US" sz="3200" b="1" dirty="0">
              <a:highlight>
                <a:srgbClr val="FFFF00"/>
              </a:highlight>
              <a:latin typeface="Tw Cen MT" panose="020B0602020104020603" pitchFamily="34" charset="77"/>
            </a:endParaRPr>
          </a:p>
        </p:txBody>
      </p:sp>
      <p:sp>
        <p:nvSpPr>
          <p:cNvPr id="6" name="Text 3"/>
          <p:cNvSpPr/>
          <p:nvPr/>
        </p:nvSpPr>
        <p:spPr>
          <a:xfrm>
            <a:off x="4699844" y="1421588"/>
            <a:ext cx="6302140" cy="488925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241300" indent="-241300" algn="l">
              <a:lnSpc>
                <a:spcPts val="1663"/>
              </a:lnSpc>
              <a:spcBef>
                <a:spcPts val="1775"/>
              </a:spcBef>
              <a:buSzPct val="100000"/>
              <a:buChar char="•"/>
            </a:pPr>
            <a:endParaRPr lang="en-US" sz="1320" dirty="0">
              <a:solidFill>
                <a:srgbClr val="2A2921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br>
              <a:rPr lang="de-DE" dirty="0"/>
            </a:br>
            <a:endParaRPr lang="de-DE" sz="2000" dirty="0">
              <a:latin typeface="Tw Cen MT" panose="020B0602020104020603" pitchFamily="34" charset="77"/>
            </a:endParaRPr>
          </a:p>
          <a:p>
            <a:r>
              <a:rPr lang="de-DE" sz="2000" u="sng" dirty="0">
                <a:latin typeface="Tw Cen MT" panose="020B0602020104020603" pitchFamily="34" charset="77"/>
              </a:rPr>
              <a:t>Kosten, Transparenz, Liquidität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Günstige Produkte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Hohe Transparenz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überwiegend tägliche Handelbarkeit</a:t>
            </a:r>
          </a:p>
          <a:p>
            <a:endParaRPr lang="de-DE" sz="2000" dirty="0">
              <a:latin typeface="Tw Cen MT" panose="020B0602020104020603" pitchFamily="34" charset="77"/>
            </a:endParaRPr>
          </a:p>
          <a:p>
            <a:r>
              <a:rPr lang="de-DE" sz="2000" u="sng" dirty="0">
                <a:latin typeface="Tw Cen MT" panose="020B0602020104020603" pitchFamily="34" charset="77"/>
              </a:rPr>
              <a:t>Strategie &amp; Governance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Erfahrenes Management, langfristiger Track </a:t>
            </a:r>
            <a:r>
              <a:rPr lang="de-DE" sz="2000" dirty="0" err="1">
                <a:latin typeface="Tw Cen MT" panose="020B0602020104020603" pitchFamily="34" charset="77"/>
              </a:rPr>
              <a:t>Record</a:t>
            </a:r>
            <a:r>
              <a:rPr lang="de-DE" sz="2000" dirty="0">
                <a:latin typeface="Tw Cen MT" panose="020B0602020104020603" pitchFamily="34" charset="77"/>
              </a:rPr>
              <a:t> </a:t>
            </a:r>
          </a:p>
          <a:p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Transparenz/Nachvollziehbarkeit der Strategie</a:t>
            </a:r>
          </a:p>
          <a:p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Genaue Indexreplikation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Solide Verwaltungsgesellschaft</a:t>
            </a:r>
          </a:p>
          <a:p>
            <a:endParaRPr lang="de-DE" sz="2000" dirty="0">
              <a:latin typeface="Tw Cen MT" panose="020B0602020104020603" pitchFamily="34" charset="77"/>
            </a:endParaRPr>
          </a:p>
          <a:p>
            <a:r>
              <a:rPr lang="de-DE" sz="2000" u="sng" dirty="0">
                <a:latin typeface="Tw Cen MT" panose="020B0602020104020603" pitchFamily="34" charset="77"/>
              </a:rPr>
              <a:t>Produktauswahl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>
                <a:latin typeface="Tw Cen MT" panose="020B0602020104020603" pitchFamily="34" charset="77"/>
              </a:rPr>
              <a:t> Europaweites Produktuniversum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Datenbank: Morningstar </a:t>
            </a:r>
            <a:r>
              <a:rPr lang="de-DE" sz="2000" dirty="0" err="1">
                <a:latin typeface="Tw Cen MT" panose="020B0602020104020603" pitchFamily="34" charset="77"/>
              </a:rPr>
              <a:t>Direct</a:t>
            </a:r>
            <a:r>
              <a:rPr lang="de-DE" sz="2000" dirty="0">
                <a:latin typeface="Tw Cen MT" panose="020B0602020104020603" pitchFamily="34" charset="77"/>
              </a:rPr>
              <a:t> (70.000+ Fonds)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Servicequalität/Reaktivität der Verwaltungsgesellschaft</a:t>
            </a:r>
            <a:br>
              <a:rPr lang="de-DE" sz="2000" dirty="0">
                <a:latin typeface="Tw Cen MT" panose="020B0602020104020603" pitchFamily="34" charset="77"/>
              </a:rPr>
            </a:br>
            <a:r>
              <a:rPr lang="de-DE" sz="2000" dirty="0">
                <a:solidFill>
                  <a:srgbClr val="F4991C"/>
                </a:solidFill>
                <a:latin typeface="Tw Cen MT" panose="020B0602020104020603" pitchFamily="34" charset="77"/>
              </a:rPr>
              <a:t>•</a:t>
            </a:r>
            <a:r>
              <a:rPr lang="de-DE" sz="2000" dirty="0">
                <a:latin typeface="Tw Cen MT" panose="020B0602020104020603" pitchFamily="34" charset="77"/>
              </a:rPr>
              <a:t> Thesaurierung bevorzugt, Swap-ETFs willkommen</a:t>
            </a:r>
          </a:p>
          <a:p>
            <a:pPr marL="241300" indent="-241300" algn="l">
              <a:lnSpc>
                <a:spcPts val="1663"/>
              </a:lnSpc>
              <a:spcBef>
                <a:spcPts val="1775"/>
              </a:spcBef>
              <a:buSzPct val="100000"/>
              <a:buChar char="•"/>
            </a:pPr>
            <a:endParaRPr lang="en-US" sz="1320" dirty="0">
              <a:solidFill>
                <a:srgbClr val="2A2921"/>
              </a:solidFill>
              <a:latin typeface="Montserrat Medium" pitchFamily="34" charset="0"/>
            </a:endParaRPr>
          </a:p>
          <a:p>
            <a:pPr algn="l">
              <a:lnSpc>
                <a:spcPts val="1663"/>
              </a:lnSpc>
              <a:spcBef>
                <a:spcPts val="1775"/>
              </a:spcBef>
              <a:buSzPct val="100000"/>
            </a:pPr>
            <a:endParaRPr lang="en-US" dirty="0"/>
          </a:p>
        </p:txBody>
      </p:sp>
      <p:pic>
        <p:nvPicPr>
          <p:cNvPr id="7" name="Grafik 6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75F789B5-5806-BBCB-1046-CCF92071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95250"/>
            <a:ext cx="945933" cy="973432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8D4276F6-DB2F-B7AE-5474-A40A638433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3E0AB8-F934-7973-FB21-2D46541D0648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</a:t>
            </a:r>
          </a:p>
        </p:txBody>
      </p:sp>
      <p:pic>
        <p:nvPicPr>
          <p:cNvPr id="9" name="Grafik 8" descr="Ein Bild, das Text, Screenshot, Buch, Computer enthält.&#10;&#10;KI-generierte Inhalte können fehlerhaft sein.">
            <a:extLst>
              <a:ext uri="{FF2B5EF4-FFF2-40B4-BE49-F238E27FC236}">
                <a16:creationId xmlns:a16="http://schemas.microsoft.com/office/drawing/2014/main" id="{B83E475B-BA68-8D08-BA81-6519F828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16" y="1413653"/>
            <a:ext cx="3258826" cy="48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682E28-A688-7BFC-2DD9-E0DA27B4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CFB284-03CA-0781-C072-37108C3FDA16}"/>
              </a:ext>
            </a:extLst>
          </p:cNvPr>
          <p:cNvSpPr/>
          <p:nvPr/>
        </p:nvSpPr>
        <p:spPr>
          <a:xfrm>
            <a:off x="726573" y="477185"/>
            <a:ext cx="11334750" cy="112217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Diversifikation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 in der Praxis: Das envestor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Einkommensportfolio</a:t>
            </a:r>
            <a:endParaRPr lang="en-US" sz="3200" b="1" kern="0" spc="-113" dirty="0">
              <a:latin typeface="Tw Cen MT" panose="020B0602020104020603" pitchFamily="34" charset="77"/>
              <a:ea typeface="Montserrat Medium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32B989F-8DB2-FAD9-E476-B5D7E41DF4DB}"/>
              </a:ext>
            </a:extLst>
          </p:cNvPr>
          <p:cNvSpPr/>
          <p:nvPr/>
        </p:nvSpPr>
        <p:spPr>
          <a:xfrm>
            <a:off x="5791204" y="2620293"/>
            <a:ext cx="571500" cy="2571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r>
              <a:rPr lang="en-US" sz="1620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9DCC8395-AA93-2F38-EC82-663BFED3F4D1}"/>
              </a:ext>
            </a:extLst>
          </p:cNvPr>
          <p:cNvSpPr/>
          <p:nvPr/>
        </p:nvSpPr>
        <p:spPr>
          <a:xfrm>
            <a:off x="9716008" y="2644160"/>
            <a:ext cx="571500" cy="2571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endParaRPr lang="en-US" dirty="0">
              <a:latin typeface="Montserrat" pitchFamily="2" charset="77"/>
            </a:endParaRPr>
          </a:p>
        </p:txBody>
      </p:sp>
      <p:pic>
        <p:nvPicPr>
          <p:cNvPr id="5" name="Grafik 4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C4AEA083-0D43-6A5E-1B34-535556F1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22" y="1928496"/>
            <a:ext cx="6576472" cy="4172259"/>
          </a:xfrm>
          <a:prstGeom prst="rect">
            <a:avLst/>
          </a:prstGeom>
        </p:spPr>
      </p:pic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CDE58FEB-20E9-86E7-B9D1-C800CCFF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0DCF0FF-762A-DF5C-52E0-7A6B3A394D95}"/>
              </a:ext>
            </a:extLst>
          </p:cNvPr>
          <p:cNvSpPr txBox="1"/>
          <p:nvPr/>
        </p:nvSpPr>
        <p:spPr>
          <a:xfrm>
            <a:off x="8325074" y="2818663"/>
            <a:ext cx="3267635" cy="1938992"/>
          </a:xfrm>
          <a:prstGeom prst="rect">
            <a:avLst/>
          </a:prstGeom>
          <a:noFill/>
          <a:ln w="19050"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Envestor-Portfolio aus 30% Aktien und 70% Anleihen schlägt klassische Marktportfolios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493D07-9169-F068-4445-43D392079B52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5210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815CE-6B84-2522-4B94-AC78CCFC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11">
            <a:extLst>
              <a:ext uri="{FF2B5EF4-FFF2-40B4-BE49-F238E27FC236}">
                <a16:creationId xmlns:a16="http://schemas.microsoft.com/office/drawing/2014/main" id="{C6EC848A-9D8F-296B-165A-49426131658F}"/>
              </a:ext>
            </a:extLst>
          </p:cNvPr>
          <p:cNvSpPr/>
          <p:nvPr/>
        </p:nvSpPr>
        <p:spPr>
          <a:xfrm>
            <a:off x="5791204" y="2620293"/>
            <a:ext cx="571500" cy="2571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r>
              <a:rPr lang="en-US" sz="1620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B68262C3-D89F-E4F5-CDFF-AEC398399B12}"/>
              </a:ext>
            </a:extLst>
          </p:cNvPr>
          <p:cNvSpPr/>
          <p:nvPr/>
        </p:nvSpPr>
        <p:spPr>
          <a:xfrm>
            <a:off x="9716008" y="2644160"/>
            <a:ext cx="571500" cy="2571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endParaRPr lang="en-US" dirty="0">
              <a:latin typeface="Montserrat" pitchFamily="2" charset="77"/>
            </a:endParaRPr>
          </a:p>
        </p:txBody>
      </p:sp>
      <p:pic>
        <p:nvPicPr>
          <p:cNvPr id="4" name="Grafik 3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A3824C00-BFE2-4F72-8047-D1FA91AB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9" y="1552875"/>
            <a:ext cx="7544853" cy="4848902"/>
          </a:xfrm>
          <a:prstGeom prst="rect">
            <a:avLst/>
          </a:prstGeom>
        </p:spPr>
      </p:pic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FA555555-8293-52FA-D3B4-49A4241D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0F699F-4A7E-8764-D485-A82E1048EFC6}"/>
              </a:ext>
            </a:extLst>
          </p:cNvPr>
          <p:cNvSpPr txBox="1"/>
          <p:nvPr/>
        </p:nvSpPr>
        <p:spPr>
          <a:xfrm>
            <a:off x="478620" y="3105834"/>
            <a:ext cx="3025589" cy="830997"/>
          </a:xfrm>
          <a:prstGeom prst="rect">
            <a:avLst/>
          </a:prstGeom>
          <a:noFill/>
          <a:ln w="19050"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Geringe Verluste in </a:t>
            </a:r>
            <a:r>
              <a:rPr lang="de-DE" sz="2400" dirty="0" err="1"/>
              <a:t>Abschwungphasen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FFB7B7-AD5E-E67F-88C0-D1375A206C6F}"/>
              </a:ext>
            </a:extLst>
          </p:cNvPr>
          <p:cNvSpPr txBox="1"/>
          <p:nvPr/>
        </p:nvSpPr>
        <p:spPr>
          <a:xfrm>
            <a:off x="1569504" y="496563"/>
            <a:ext cx="106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latin typeface="Tw Cen MT" panose="020B0602020104020603" pitchFamily="34" charset="77"/>
              </a:rPr>
              <a:t>envestor</a:t>
            </a:r>
            <a:r>
              <a:rPr lang="de-DE" sz="3200" b="1" dirty="0">
                <a:latin typeface="Tw Cen MT" panose="020B0602020104020603" pitchFamily="34" charset="77"/>
              </a:rPr>
              <a:t> Einkommensportfolio: Risikomanagement gewinnt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DDD605-C094-6426-32F3-697923DA025F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3488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479014"/>
            <a:ext cx="11334750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Der envestor </a:t>
            </a:r>
            <a:r>
              <a:rPr lang="en-US" sz="3200" b="1" kern="0" spc="-11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Prozess</a:t>
            </a:r>
            <a:r>
              <a:rPr lang="en-US" sz="3200" b="1" kern="0" spc="-113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in der Praxis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71541" y="1903137"/>
            <a:ext cx="3969448" cy="42782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114"/>
              </a:lnSpc>
            </a:pP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Regelmäßiges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&amp; </a:t>
            </a: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steuer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-</a:t>
            </a:r>
          </a:p>
          <a:p>
            <a:pPr algn="ctr">
              <a:lnSpc>
                <a:spcPts val="2114"/>
              </a:lnSpc>
            </a:pP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effizientes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Rebalancing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31161" y="3502008"/>
            <a:ext cx="3450208" cy="10210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114"/>
              </a:lnSpc>
            </a:pP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Proaktive </a:t>
            </a: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Gespräche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</a:p>
          <a:p>
            <a:pPr algn="ctr">
              <a:lnSpc>
                <a:spcPts val="2114"/>
              </a:lnSpc>
            </a:pP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in </a:t>
            </a: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Stressphasen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77330" y="4891440"/>
            <a:ext cx="3763659" cy="102106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114"/>
              </a:lnSpc>
            </a:pP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Systematische</a:t>
            </a:r>
            <a:endParaRPr lang="en-US" sz="2000" dirty="0">
              <a:latin typeface="Tw Cen MT" panose="020B0602020104020603" pitchFamily="34" charset="77"/>
              <a:ea typeface="Montserrat Medium" pitchFamily="34" charset="-122"/>
              <a:cs typeface="Montserrat Medium" pitchFamily="34" charset="-120"/>
            </a:endParaRPr>
          </a:p>
          <a:p>
            <a:pPr algn="ctr">
              <a:lnSpc>
                <a:spcPts val="2114"/>
              </a:lnSpc>
            </a:pP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Strategie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statt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spontanen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Entscheidungen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23" name="Grafik 2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CC6563E-36BE-7319-F20B-3CEBADA4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12" y="1778497"/>
            <a:ext cx="677107" cy="677107"/>
          </a:xfrm>
          <a:prstGeom prst="rect">
            <a:avLst/>
          </a:prstGeom>
        </p:spPr>
      </p:pic>
      <p:pic>
        <p:nvPicPr>
          <p:cNvPr id="25" name="Grafik 2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CBCCB5A-DE01-E4E3-FB8E-63EF9F7D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9" y="3402010"/>
            <a:ext cx="727546" cy="727546"/>
          </a:xfrm>
          <a:prstGeom prst="rect">
            <a:avLst/>
          </a:prstGeom>
        </p:spPr>
      </p:pic>
      <p:pic>
        <p:nvPicPr>
          <p:cNvPr id="27" name="Grafik 2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37DB0E3-FDC4-30A8-1FA0-DBF64B536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597" y="4948099"/>
            <a:ext cx="707886" cy="707886"/>
          </a:xfrm>
          <a:prstGeom prst="rect">
            <a:avLst/>
          </a:prstGeom>
        </p:spPr>
      </p:pic>
      <p:pic>
        <p:nvPicPr>
          <p:cNvPr id="4" name="Grafik 3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5FDE889B-F849-D104-CB0A-189DB21BB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7FAF33-6690-464F-A1DA-F8D737C5E842}"/>
              </a:ext>
            </a:extLst>
          </p:cNvPr>
          <p:cNvSpPr txBox="1"/>
          <p:nvPr/>
        </p:nvSpPr>
        <p:spPr>
          <a:xfrm>
            <a:off x="5538094" y="1789494"/>
            <a:ext cx="787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Systematische Anpassung des Portfolios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Einhaltung der strategischen Allokation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A4F9A5-74B0-B99D-F43E-A54633488153}"/>
              </a:ext>
            </a:extLst>
          </p:cNvPr>
          <p:cNvSpPr txBox="1"/>
          <p:nvPr/>
        </p:nvSpPr>
        <p:spPr>
          <a:xfrm>
            <a:off x="5538094" y="3378818"/>
            <a:ext cx="826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Begleitung und Unterstützung bei Marktturbulenzen 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Vermeidung emotionaler Fehlentscheidungen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1C8DC6-9265-3A5A-163F-AEC273ED7016}"/>
              </a:ext>
            </a:extLst>
          </p:cNvPr>
          <p:cNvSpPr txBox="1"/>
          <p:nvPr/>
        </p:nvSpPr>
        <p:spPr>
          <a:xfrm>
            <a:off x="5581997" y="4876130"/>
            <a:ext cx="6097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Konsequente Umsetzung des vereinbarten Anlageplans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07CA8B-3881-99F2-FA45-1013212E3D5F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13311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F018-3007-0EFE-0BC6-BF115A72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57299C06-1E2F-CC48-DEF5-A9760A60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876"/>
          <a:stretch>
            <a:fillRect/>
          </a:stretch>
        </p:blipFill>
        <p:spPr>
          <a:xfrm>
            <a:off x="480075" y="1796807"/>
            <a:ext cx="7424853" cy="3648627"/>
          </a:xfrm>
          <a:prstGeom prst="rect">
            <a:avLst/>
          </a:prstGeom>
        </p:spPr>
      </p:pic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393442B9-21BB-B644-F71F-E320BEB76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7FD920D-BEAF-4889-6C87-4FB7CE5118DD}"/>
              </a:ext>
            </a:extLst>
          </p:cNvPr>
          <p:cNvSpPr txBox="1"/>
          <p:nvPr/>
        </p:nvSpPr>
        <p:spPr>
          <a:xfrm>
            <a:off x="7610310" y="2789475"/>
            <a:ext cx="3745459" cy="1754326"/>
          </a:xfrm>
          <a:prstGeom prst="rect">
            <a:avLst/>
          </a:prstGeom>
          <a:noFill/>
          <a:ln>
            <a:solidFill>
              <a:srgbClr val="F4991C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„Ich werde gut betreut, und</a:t>
            </a:r>
          </a:p>
          <a:p>
            <a:r>
              <a:rPr lang="de-DE" sz="2000" dirty="0">
                <a:latin typeface="Tw Cen MT" panose="020B0602020104020603" pitchFamily="34" charset="77"/>
              </a:rPr>
              <a:t>mein Depot bringt im Schnitt über </a:t>
            </a:r>
          </a:p>
          <a:p>
            <a:r>
              <a:rPr lang="de-DE" sz="2000" dirty="0">
                <a:latin typeface="Tw Cen MT" panose="020B0602020104020603" pitchFamily="34" charset="77"/>
              </a:rPr>
              <a:t>6 Prozent Rendite pro Jahr“</a:t>
            </a:r>
          </a:p>
          <a:p>
            <a:endParaRPr lang="de-DE" sz="2000" dirty="0">
              <a:latin typeface="Tw Cen MT" panose="020B0602020104020603" pitchFamily="34" charset="77"/>
            </a:endParaRPr>
          </a:p>
          <a:p>
            <a:r>
              <a:rPr lang="de-DE" sz="1400" dirty="0">
                <a:latin typeface="Tw Cen MT" panose="020B0602020104020603" pitchFamily="34" charset="77"/>
              </a:rPr>
              <a:t>Frau U. Moses-</a:t>
            </a:r>
            <a:r>
              <a:rPr lang="de-DE" sz="1400" dirty="0" err="1">
                <a:latin typeface="Tw Cen MT" panose="020B0602020104020603" pitchFamily="34" charset="77"/>
              </a:rPr>
              <a:t>Pretz</a:t>
            </a:r>
            <a:r>
              <a:rPr lang="de-DE" sz="1400" dirty="0">
                <a:latin typeface="Tw Cen MT" panose="020B0602020104020603" pitchFamily="34" charset="77"/>
              </a:rPr>
              <a:t>, 71, Hausverwalterin aus Frankfurt am Main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842E11-A4DE-40E8-0303-6FFD754B432F}"/>
              </a:ext>
            </a:extLst>
          </p:cNvPr>
          <p:cNvSpPr txBox="1"/>
          <p:nvPr/>
        </p:nvSpPr>
        <p:spPr>
          <a:xfrm>
            <a:off x="2051187" y="525139"/>
            <a:ext cx="7424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Unser Wichtigstes Ziel: zufriedene Anleger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05B482-C888-105B-8758-82A5352B1A83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8573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E62E41-9627-CF91-D029-0D8A1458D458}"/>
              </a:ext>
            </a:extLst>
          </p:cNvPr>
          <p:cNvSpPr txBox="1"/>
          <p:nvPr/>
        </p:nvSpPr>
        <p:spPr>
          <a:xfrm>
            <a:off x="125651" y="2807270"/>
            <a:ext cx="5508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Tw Cen MT" panose="020B0602020104020603" pitchFamily="34" charset="0"/>
              </a:rPr>
              <a:t>envestor GmbH</a:t>
            </a:r>
          </a:p>
          <a:p>
            <a:pPr algn="ctr"/>
            <a:r>
              <a:rPr lang="de-DE" sz="2000" dirty="0">
                <a:latin typeface="Tw Cen MT" panose="020B0602020104020603" pitchFamily="34" charset="0"/>
              </a:rPr>
              <a:t>Opernplatz 14</a:t>
            </a:r>
          </a:p>
          <a:p>
            <a:pPr algn="ctr"/>
            <a:r>
              <a:rPr lang="de-DE" sz="2000" dirty="0">
                <a:latin typeface="Tw Cen MT" panose="020B0602020104020603" pitchFamily="34" charset="0"/>
              </a:rPr>
              <a:t>60313 Frankfurt</a:t>
            </a:r>
          </a:p>
          <a:p>
            <a:pPr algn="ctr"/>
            <a:endParaRPr lang="de-DE" sz="2000" dirty="0">
              <a:latin typeface="Tw Cen MT" panose="020B0602020104020603" pitchFamily="34" charset="0"/>
            </a:endParaRPr>
          </a:p>
          <a:p>
            <a:pPr algn="ctr"/>
            <a:r>
              <a:rPr lang="de-DE" sz="2000" dirty="0">
                <a:latin typeface="Tw Cen MT" panose="020B0602020104020603" pitchFamily="34" charset="0"/>
              </a:rPr>
              <a:t>+ 49 (0) 69 870 088 390</a:t>
            </a:r>
          </a:p>
          <a:p>
            <a:pPr algn="ctr"/>
            <a:r>
              <a:rPr lang="de-DE" sz="2000" dirty="0" err="1">
                <a:latin typeface="Tw Cen MT" panose="020B0602020104020603" pitchFamily="34" charset="0"/>
              </a:rPr>
              <a:t>ali.masarwah@envestor.de</a:t>
            </a:r>
            <a:endParaRPr lang="de-DE" sz="2000" dirty="0">
              <a:latin typeface="Tw Cen MT" panose="020B0602020104020603" pitchFamily="34" charset="0"/>
            </a:endParaRPr>
          </a:p>
          <a:p>
            <a:pPr algn="ctr"/>
            <a:r>
              <a:rPr lang="de-DE" sz="2000" dirty="0">
                <a:latin typeface="Tw Cen MT" panose="020B0602020104020603" pitchFamily="34" charset="0"/>
              </a:rPr>
              <a:t>steffen.gruschka@envestor.de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A8B97E-0243-9E01-8883-03DE21604CFD}"/>
              </a:ext>
            </a:extLst>
          </p:cNvPr>
          <p:cNvSpPr txBox="1"/>
          <p:nvPr/>
        </p:nvSpPr>
        <p:spPr>
          <a:xfrm>
            <a:off x="681751" y="1419241"/>
            <a:ext cx="43962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w Cen MT" panose="020B0602020104020603" pitchFamily="34" charset="77"/>
              </a:rPr>
              <a:t>Sie haben Fragen? </a:t>
            </a:r>
          </a:p>
          <a:p>
            <a:pPr algn="ctr"/>
            <a:r>
              <a:rPr lang="de-DE" sz="3200" dirty="0">
                <a:solidFill>
                  <a:srgbClr val="F4991C"/>
                </a:solidFill>
                <a:latin typeface="Tw Cen MT" panose="020B0602020104020603" pitchFamily="34" charset="77"/>
              </a:rPr>
              <a:t>Wir sollten reden!</a:t>
            </a:r>
          </a:p>
          <a:p>
            <a:endParaRPr lang="de-DE" sz="2800" dirty="0">
              <a:latin typeface="Tw Cen MT" panose="020B0602020104020603" pitchFamily="34" charset="77"/>
            </a:endParaRPr>
          </a:p>
        </p:txBody>
      </p:sp>
      <p:pic>
        <p:nvPicPr>
          <p:cNvPr id="4" name="Grafik 3" descr="Ein Bild, das Schrift, Logo, Text, Grafiken enthält.&#10;&#10;KI-generierte Inhalte können fehlerhaft sein.">
            <a:extLst>
              <a:ext uri="{FF2B5EF4-FFF2-40B4-BE49-F238E27FC236}">
                <a16:creationId xmlns:a16="http://schemas.microsoft.com/office/drawing/2014/main" id="{1116318C-55F2-8DB7-E7D0-F38CF500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" y="466460"/>
            <a:ext cx="2000321" cy="5834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CE11BE0-C4D7-80EC-8038-E646E7DC4B9E}"/>
              </a:ext>
            </a:extLst>
          </p:cNvPr>
          <p:cNvSpPr txBox="1"/>
          <p:nvPr/>
        </p:nvSpPr>
        <p:spPr>
          <a:xfrm>
            <a:off x="7226625" y="496851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Tw Cen MT" panose="020B0602020104020603" pitchFamily="34" charset="77"/>
              </a:rPr>
              <a:t>envestor</a:t>
            </a:r>
            <a:r>
              <a:rPr lang="de-DE" sz="2000" dirty="0">
                <a:latin typeface="Tw Cen MT" panose="020B0602020104020603" pitchFamily="34" charset="77"/>
              </a:rPr>
              <a:t> anrufen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2155EB-A3A0-CDE7-9E94-EF83A92F77F1}"/>
              </a:ext>
            </a:extLst>
          </p:cNvPr>
          <p:cNvSpPr txBox="1"/>
          <p:nvPr/>
        </p:nvSpPr>
        <p:spPr>
          <a:xfrm>
            <a:off x="6569437" y="1946697"/>
            <a:ext cx="2628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E-Mail an Ali </a:t>
            </a:r>
            <a:r>
              <a:rPr lang="de-DE" sz="2000" dirty="0" err="1">
                <a:latin typeface="Tw Cen MT" panose="020B0602020104020603" pitchFamily="34" charset="77"/>
              </a:rPr>
              <a:t>Masarwah</a:t>
            </a:r>
            <a:endParaRPr lang="de-DE" sz="2000" dirty="0">
              <a:latin typeface="Tw Cen MT" panose="020B0602020104020603" pitchFamily="34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4A5618-5019-6B45-2A4D-E3459FD6F607}"/>
              </a:ext>
            </a:extLst>
          </p:cNvPr>
          <p:cNvSpPr txBox="1"/>
          <p:nvPr/>
        </p:nvSpPr>
        <p:spPr>
          <a:xfrm>
            <a:off x="6241784" y="3318680"/>
            <a:ext cx="2992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E-Mail an Steffen Gruschka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5E0BF4-2C94-94E8-5368-F565E4CD37E5}"/>
              </a:ext>
            </a:extLst>
          </p:cNvPr>
          <p:cNvSpPr txBox="1"/>
          <p:nvPr/>
        </p:nvSpPr>
        <p:spPr>
          <a:xfrm>
            <a:off x="11798300" y="63735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25</a:t>
            </a:r>
          </a:p>
        </p:txBody>
      </p:sp>
      <p:pic>
        <p:nvPicPr>
          <p:cNvPr id="9" name="Grafik 8" descr="Ein Bild, das Muster, Quadrat, Pixel enthält.&#10;&#10;KI-generierte Inhalte können fehlerhaft sein.">
            <a:extLst>
              <a:ext uri="{FF2B5EF4-FFF2-40B4-BE49-F238E27FC236}">
                <a16:creationId xmlns:a16="http://schemas.microsoft.com/office/drawing/2014/main" id="{2B871CA8-C458-B217-A476-03FA4D5B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270" y="1627455"/>
            <a:ext cx="1091678" cy="1091678"/>
          </a:xfrm>
          <a:prstGeom prst="rect">
            <a:avLst/>
          </a:prstGeom>
        </p:spPr>
      </p:pic>
      <p:pic>
        <p:nvPicPr>
          <p:cNvPr id="13" name="Grafik 12" descr="Ein Bild, das Muster, Pixel, nähen enthält.&#10;&#10;KI-generierte Inhalte können fehlerhaft sein.">
            <a:extLst>
              <a:ext uri="{FF2B5EF4-FFF2-40B4-BE49-F238E27FC236}">
                <a16:creationId xmlns:a16="http://schemas.microsoft.com/office/drawing/2014/main" id="{A502F393-DEF2-6D16-DAB6-27C290997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26" y="3033466"/>
            <a:ext cx="1111765" cy="1111765"/>
          </a:xfrm>
          <a:prstGeom prst="rect">
            <a:avLst/>
          </a:prstGeom>
        </p:spPr>
      </p:pic>
      <p:pic>
        <p:nvPicPr>
          <p:cNvPr id="17" name="Grafik 16" descr="Ein Bild, das Muster, Quadrat, Grafiken, Kunst enthält.&#10;&#10;KI-generierte Inhalte können fehlerhaft sein.">
            <a:extLst>
              <a:ext uri="{FF2B5EF4-FFF2-40B4-BE49-F238E27FC236}">
                <a16:creationId xmlns:a16="http://schemas.microsoft.com/office/drawing/2014/main" id="{CD208A72-EA1F-68AB-A7F9-F6597929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270" y="4599603"/>
            <a:ext cx="1111765" cy="11117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50DDBE-D73B-1278-C80A-47781A51B6CD}"/>
              </a:ext>
            </a:extLst>
          </p:cNvPr>
          <p:cNvSpPr txBox="1"/>
          <p:nvPr/>
        </p:nvSpPr>
        <p:spPr>
          <a:xfrm>
            <a:off x="-91493" y="5573366"/>
            <a:ext cx="59427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latin typeface="Tw Cen MT" panose="020B0602020104020603" pitchFamily="34" charset="0"/>
              </a:rPr>
              <a:t>Finanzanlagenvermittler nach § 34f Abs. 1 GewO</a:t>
            </a:r>
          </a:p>
          <a:p>
            <a:pPr algn="ctr"/>
            <a:r>
              <a:rPr lang="de-DE" sz="1200" dirty="0">
                <a:latin typeface="Tw Cen MT" panose="020B0602020104020603" pitchFamily="34" charset="0"/>
              </a:rPr>
              <a:t>Registrierungsnummer</a:t>
            </a:r>
            <a:r>
              <a:rPr lang="de-DE" sz="1200" dirty="0">
                <a:latin typeface="Tw Cen MT" panose="020B0602020104020603" pitchFamily="34" charset="77"/>
              </a:rPr>
              <a:t>: D-F-125-EF6C-02</a:t>
            </a:r>
          </a:p>
          <a:p>
            <a:pPr algn="ctr"/>
            <a:r>
              <a:rPr lang="de-DE" sz="1200" dirty="0">
                <a:latin typeface="Tw Cen MT" panose="020B0602020104020603" pitchFamily="34" charset="0"/>
              </a:rPr>
              <a:t>Eingetragen im Vermittlerregister </a:t>
            </a:r>
            <a:r>
              <a:rPr lang="de-DE" sz="1200" dirty="0">
                <a:latin typeface="Tw Cen MT" panose="020B0602020104020603" pitchFamily="34" charset="0"/>
                <a:hlinkClick r:id="rId6"/>
              </a:rPr>
              <a:t>www.vermittlerregister.info</a:t>
            </a:r>
            <a:endParaRPr lang="de-DE" sz="1200" dirty="0">
              <a:latin typeface="Tw Cen MT" panose="020B0602020104020603" pitchFamily="34" charset="0"/>
            </a:endParaRPr>
          </a:p>
          <a:p>
            <a:pPr algn="ctr"/>
            <a:r>
              <a:rPr lang="de-DE" sz="1200" dirty="0">
                <a:latin typeface="Tw Cen MT" panose="020B0602020104020603" pitchFamily="34" charset="0"/>
              </a:rPr>
              <a:t>zuständige Erlaubnisbehörde: Industrie- und Handelskammer Frankfurt am Main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13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6276A-4FB0-DBDE-CF5D-589F84F2A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83889168-47BC-A906-7858-C9E6761B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1988E74-DD63-14D1-55D0-AEE5FB459D90}"/>
              </a:ext>
            </a:extLst>
          </p:cNvPr>
          <p:cNvSpPr txBox="1"/>
          <p:nvPr/>
        </p:nvSpPr>
        <p:spPr>
          <a:xfrm>
            <a:off x="1897640" y="1328118"/>
            <a:ext cx="1032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800" dirty="0"/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800" dirty="0">
                <a:latin typeface="Tw Cen MT" panose="020B0602020104020603" pitchFamily="34" charset="77"/>
              </a:rPr>
              <a:t> </a:t>
            </a:r>
            <a:r>
              <a:rPr lang="de-DE" sz="2400" dirty="0">
                <a:latin typeface="Tw Cen MT" panose="020B0602020104020603" pitchFamily="34" charset="77"/>
              </a:rPr>
              <a:t>Wer wir sind</a:t>
            </a:r>
            <a:br>
              <a:rPr lang="de-DE" sz="2400" dirty="0">
                <a:latin typeface="Tw Cen MT" panose="020B0602020104020603" pitchFamily="34" charset="77"/>
              </a:rPr>
            </a:br>
            <a:endParaRPr lang="de-DE" sz="2400" dirty="0">
              <a:latin typeface="Tw Cen MT" panose="020B0602020104020603" pitchFamily="34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02174F3-686D-9ED8-501F-2B05787364D1}"/>
              </a:ext>
            </a:extLst>
          </p:cNvPr>
          <p:cNvSpPr txBox="1"/>
          <p:nvPr/>
        </p:nvSpPr>
        <p:spPr>
          <a:xfrm>
            <a:off x="2778966" y="496563"/>
            <a:ext cx="663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envestor stellt sich vor</a:t>
            </a:r>
            <a:endParaRPr lang="de-DE" sz="3200" dirty="0">
              <a:latin typeface="Tw Cen MT" panose="020B0602020104020603" pitchFamily="34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A6E81F-621D-0EEF-0956-2BAC807E289F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682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8">
            <a:extLst>
              <a:ext uri="{FF2B5EF4-FFF2-40B4-BE49-F238E27FC236}">
                <a16:creationId xmlns:a16="http://schemas.microsoft.com/office/drawing/2014/main" id="{9A092AB0-0FCB-4334-DFFA-3772D3BF8704}"/>
              </a:ext>
            </a:extLst>
          </p:cNvPr>
          <p:cNvSpPr/>
          <p:nvPr/>
        </p:nvSpPr>
        <p:spPr>
          <a:xfrm>
            <a:off x="6150077" y="1960717"/>
            <a:ext cx="4848123" cy="3500283"/>
          </a:xfrm>
          <a:prstGeom prst="rect">
            <a:avLst/>
          </a:prstGeom>
          <a:noFill/>
          <a:ln w="25400">
            <a:solidFill>
              <a:srgbClr val="F4991A"/>
            </a:solidFill>
            <a:miter lim="800000"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Wir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sind</a:t>
            </a:r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keine</a:t>
            </a:r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Produktverkäufer,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sondern</a:t>
            </a:r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Architekten</a:t>
            </a:r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und Betreuer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Ihres</a:t>
            </a:r>
            <a:r>
              <a:rPr lang="en-US" sz="3200" b="1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Vermögens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pic>
        <p:nvPicPr>
          <p:cNvPr id="2" name="Grafik 1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5359B62F-F774-0B5A-99CF-0EC9365E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718573-6723-BA15-691A-09E91B1CDF49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</a:t>
            </a:r>
          </a:p>
        </p:txBody>
      </p:sp>
      <p:pic>
        <p:nvPicPr>
          <p:cNvPr id="9" name="Grafik 8" descr="Ein Bild, das Himmel, Sonnenaufgang, Wolke, draußen enthält.&#10;&#10;KI-generierte Inhalte können fehlerhaft sein.">
            <a:extLst>
              <a:ext uri="{FF2B5EF4-FFF2-40B4-BE49-F238E27FC236}">
                <a16:creationId xmlns:a16="http://schemas.microsoft.com/office/drawing/2014/main" id="{8A3615AC-9B01-0BD4-3337-3548FA4A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20" y="912969"/>
            <a:ext cx="37719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472B5-1E8D-8CCB-C653-AB0EC68B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08C0E93C-EE7C-B667-C290-EDDA1861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499992-4C20-7D4C-2E61-A6F6645EE651}"/>
              </a:ext>
            </a:extLst>
          </p:cNvPr>
          <p:cNvSpPr txBox="1"/>
          <p:nvPr/>
        </p:nvSpPr>
        <p:spPr>
          <a:xfrm>
            <a:off x="1897640" y="1328118"/>
            <a:ext cx="10325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800" dirty="0"/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800" dirty="0">
                <a:latin typeface="Tw Cen MT" panose="020B0602020104020603" pitchFamily="34" charset="77"/>
              </a:rPr>
              <a:t> </a:t>
            </a:r>
            <a:r>
              <a:rPr lang="de-DE" sz="2400" dirty="0">
                <a:latin typeface="Tw Cen MT" panose="020B0602020104020603" pitchFamily="34" charset="77"/>
              </a:rPr>
              <a:t>eine wissenschaftlich fundierte Investment-Strategie</a:t>
            </a:r>
          </a:p>
          <a:p>
            <a:br>
              <a:rPr lang="de-DE" sz="2400" dirty="0">
                <a:latin typeface="Tw Cen MT" panose="020B0602020104020603" pitchFamily="34" charset="77"/>
              </a:rPr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 Unabhängigkeit, kein Produktverkauf</a:t>
            </a:r>
          </a:p>
          <a:p>
            <a:endParaRPr lang="de-DE" sz="2400" dirty="0">
              <a:latin typeface="Tw Cen MT" panose="020B0602020104020603" pitchFamily="34" charset="77"/>
            </a:endParaRPr>
          </a:p>
          <a:p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 Übersichtlichkeit, keine intransparenten Hausbank-Produkte</a:t>
            </a:r>
          </a:p>
          <a:p>
            <a:endParaRPr lang="de-DE" sz="2400" dirty="0">
              <a:latin typeface="Tw Cen MT" panose="020B0602020104020603" pitchFamily="34" charset="77"/>
            </a:endParaRPr>
          </a:p>
          <a:p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 Profis engagieren und nicht alles selbst machen</a:t>
            </a:r>
          </a:p>
          <a:p>
            <a:br>
              <a:rPr lang="de-DE" sz="2400" dirty="0">
                <a:latin typeface="Tw Cen MT" panose="020B0602020104020603" pitchFamily="34" charset="77"/>
              </a:rPr>
            </a:br>
            <a:r>
              <a:rPr lang="de-DE" sz="2400" dirty="0">
                <a:solidFill>
                  <a:schemeClr val="bg1"/>
                </a:solidFill>
                <a:highlight>
                  <a:srgbClr val="F4991C"/>
                </a:highlight>
                <a:latin typeface="Tw Cen MT" panose="020B0602020104020603" pitchFamily="34" charset="77"/>
              </a:rPr>
              <a:t>✓</a:t>
            </a:r>
            <a:r>
              <a:rPr lang="de-DE" sz="2400" dirty="0">
                <a:latin typeface="Tw Cen MT" panose="020B0602020104020603" pitchFamily="34" charset="77"/>
              </a:rPr>
              <a:t> niedrige und transparente Kosten ohne versteckte Provisionen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6AD20B-911E-9954-8DBC-D92FCF420797}"/>
              </a:ext>
            </a:extLst>
          </p:cNvPr>
          <p:cNvSpPr txBox="1"/>
          <p:nvPr/>
        </p:nvSpPr>
        <p:spPr>
          <a:xfrm>
            <a:off x="2778966" y="496563"/>
            <a:ext cx="663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w Cen MT" panose="020B0602020104020603" pitchFamily="34" charset="77"/>
              </a:rPr>
              <a:t>Sie möchten für Ihr Vermögen:</a:t>
            </a:r>
            <a:r>
              <a:rPr lang="de-DE" sz="3200" dirty="0">
                <a:latin typeface="Tw Cen MT" panose="020B0602020104020603" pitchFamily="34" charset="77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8EFE5F-C653-DF3B-D4F6-D36154BFE64D}"/>
              </a:ext>
            </a:extLst>
          </p:cNvPr>
          <p:cNvSpPr txBox="1"/>
          <p:nvPr/>
        </p:nvSpPr>
        <p:spPr>
          <a:xfrm>
            <a:off x="2165063" y="568537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4991C"/>
                </a:solidFill>
                <a:latin typeface="Tw Cen MT" panose="020B0602020104020603" pitchFamily="34" charset="0"/>
              </a:rPr>
              <a:t>Dann ist envestor die richtige Adresse für Sie!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5E4FCD-FC30-C7A2-2198-DD360616E357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601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1473" y="281481"/>
            <a:ext cx="11334750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envestor: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Experten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mit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über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50 Jahren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Erfahrung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sp>
        <p:nvSpPr>
          <p:cNvPr id="4" name="Text 1"/>
          <p:cNvSpPr/>
          <p:nvPr/>
        </p:nvSpPr>
        <p:spPr>
          <a:xfrm>
            <a:off x="1328009" y="4295941"/>
            <a:ext cx="39052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Ali Masarwah, Partner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9" name="Text 5"/>
          <p:cNvSpPr/>
          <p:nvPr/>
        </p:nvSpPr>
        <p:spPr>
          <a:xfrm>
            <a:off x="7147859" y="4327670"/>
            <a:ext cx="39052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24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Steffen Gruschka, Partner </a:t>
            </a:r>
            <a:endParaRPr lang="en-US" sz="2400" dirty="0">
              <a:latin typeface="Tw Cen MT" panose="020B0602020104020603" pitchFamily="34" charset="77"/>
            </a:endParaRPr>
          </a:p>
        </p:txBody>
      </p:sp>
      <p:pic>
        <p:nvPicPr>
          <p:cNvPr id="16" name="Grafik 15" descr="Ein Bild, das Person, Menschliches Gesicht, Kleidung, Mann enthält.&#10;&#10;KI-generierte Inhalte können fehlerhaft sein.">
            <a:extLst>
              <a:ext uri="{FF2B5EF4-FFF2-40B4-BE49-F238E27FC236}">
                <a16:creationId xmlns:a16="http://schemas.microsoft.com/office/drawing/2014/main" id="{83C1BA9B-BD88-F19D-E53C-684B4C33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39" y="1526126"/>
            <a:ext cx="2938153" cy="2590371"/>
          </a:xfrm>
          <a:prstGeom prst="rect">
            <a:avLst/>
          </a:prstGeom>
        </p:spPr>
      </p:pic>
      <p:pic>
        <p:nvPicPr>
          <p:cNvPr id="24" name="Grafik 23" descr="Ein Bild, das Menschliches Gesicht, Person, Kleidung, Kinn enthält.&#10;&#10;KI-generierte Inhalte können fehlerhaft sein.">
            <a:extLst>
              <a:ext uri="{FF2B5EF4-FFF2-40B4-BE49-F238E27FC236}">
                <a16:creationId xmlns:a16="http://schemas.microsoft.com/office/drawing/2014/main" id="{74AF9225-9CE3-A32C-22E6-B7FC927DA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986" y="1522066"/>
            <a:ext cx="3201296" cy="258014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CF2D0039-4C6D-012B-0C85-746EA2AEEAF7}"/>
              </a:ext>
            </a:extLst>
          </p:cNvPr>
          <p:cNvSpPr txBox="1"/>
          <p:nvPr/>
        </p:nvSpPr>
        <p:spPr>
          <a:xfrm>
            <a:off x="1185348" y="4670106"/>
            <a:ext cx="5296420" cy="188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Tw Cen MT" panose="020B0602020104020603" pitchFamily="34" charset="77"/>
              </a:rPr>
              <a:t>25 Jahre Fonds- und ETF-Experte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10 Jahre Analyst bei Morningstar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5 Jahre Portfolio-Konstruktion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Tw Cen MT" panose="020B0602020104020603" pitchFamily="34" charset="77"/>
            </a:endParaRPr>
          </a:p>
        </p:txBody>
      </p:sp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AA056EC9-40F6-20F9-218B-F2263707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0" y="-1383"/>
            <a:ext cx="945933" cy="9734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EA170E-95A0-5E03-0463-E1EA0F54B5A7}"/>
              </a:ext>
            </a:extLst>
          </p:cNvPr>
          <p:cNvSpPr txBox="1"/>
          <p:nvPr/>
        </p:nvSpPr>
        <p:spPr>
          <a:xfrm>
            <a:off x="6662079" y="4613019"/>
            <a:ext cx="5296420" cy="1889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  <a:latin typeface="Tw Cen MT" panose="020B0602020104020603" pitchFamily="34" charset="77"/>
              </a:rPr>
              <a:t>28 Jahre Aktienfondsmanager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Mehrfach Fondsmanager des Jahres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Spezialist für Emerging Markets/KI-Aktien</a:t>
            </a:r>
          </a:p>
          <a:p>
            <a:pPr marL="342900" indent="-342900">
              <a:lnSpc>
                <a:spcPct val="150000"/>
              </a:lnSpc>
              <a:buClr>
                <a:srgbClr val="F4991C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Tw Cen MT" panose="020B0602020104020603" pitchFamily="34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2C53BD-CC76-616E-6366-A79B1838FC75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899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640695"/>
            <a:ext cx="11334750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Von der Bestandsaufnahme zur Umsetzung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319339" y="3976699"/>
            <a:ext cx="19537253" cy="4571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" y="2977926"/>
            <a:ext cx="19050" cy="107632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10" y="3939951"/>
            <a:ext cx="114300" cy="114300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548" y="4024313"/>
            <a:ext cx="19050" cy="742950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923" y="3976688"/>
            <a:ext cx="114300" cy="114300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84" y="2971514"/>
            <a:ext cx="19050" cy="1076325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59" y="3939951"/>
            <a:ext cx="114300" cy="114300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849" y="4013967"/>
            <a:ext cx="19050" cy="742950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678" y="3945128"/>
            <a:ext cx="114300" cy="114300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437" y="2996207"/>
            <a:ext cx="19050" cy="1076325"/>
          </a:xfrm>
          <a:prstGeom prst="rect">
            <a:avLst/>
          </a:prstGeom>
        </p:spPr>
      </p:pic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2385" y="3925533"/>
            <a:ext cx="114300" cy="114300"/>
          </a:xfrm>
          <a:prstGeom prst="rect">
            <a:avLst/>
          </a:prstGeom>
        </p:spPr>
      </p:pic>
      <p:pic>
        <p:nvPicPr>
          <p:cNvPr id="15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5" y="2655583"/>
            <a:ext cx="285750" cy="352425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>
            <a:off x="1188859" y="2769103"/>
            <a:ext cx="31432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</a:pP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Erstgespräch &amp; </a:t>
            </a: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Datenerhebung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7" name="Text 3"/>
          <p:cNvSpPr/>
          <p:nvPr/>
        </p:nvSpPr>
        <p:spPr>
          <a:xfrm>
            <a:off x="1255535" y="3130358"/>
            <a:ext cx="3098024" cy="2986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663"/>
              </a:spcBef>
            </a:pPr>
            <a:r>
              <a:rPr lang="en-US" sz="2000" dirty="0" err="1">
                <a:latin typeface="Tw Cen MT" panose="020B0602020104020603" pitchFamily="34" charset="77"/>
              </a:rPr>
              <a:t>Risikotragfähigkeit</a:t>
            </a:r>
            <a:r>
              <a:rPr lang="en-US" sz="2000" dirty="0">
                <a:latin typeface="Tw Cen MT" panose="020B0602020104020603" pitchFamily="34" charset="77"/>
              </a:rPr>
              <a:t> </a:t>
            </a:r>
            <a:r>
              <a:rPr lang="en-US" sz="2000" dirty="0" err="1">
                <a:latin typeface="Tw Cen MT" panose="020B0602020104020603" pitchFamily="34" charset="77"/>
              </a:rPr>
              <a:t>ermitteln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18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010" y="4851351"/>
            <a:ext cx="381000" cy="381000"/>
          </a:xfrm>
          <a:prstGeom prst="rect">
            <a:avLst/>
          </a:prstGeom>
        </p:spPr>
      </p:pic>
      <p:sp>
        <p:nvSpPr>
          <p:cNvPr id="19" name="Text 4"/>
          <p:cNvSpPr/>
          <p:nvPr/>
        </p:nvSpPr>
        <p:spPr>
          <a:xfrm>
            <a:off x="3582035" y="4927997"/>
            <a:ext cx="3143250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814"/>
              </a:lnSpc>
            </a:pP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Erstellung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Portfoliovorschlag</a:t>
            </a:r>
            <a:endParaRPr lang="en-US" sz="2000" dirty="0">
              <a:solidFill>
                <a:srgbClr val="2A2921"/>
              </a:solidFill>
              <a:latin typeface="Tw Cen MT" panose="020B0602020104020603" pitchFamily="34" charset="77"/>
            </a:endParaRPr>
          </a:p>
          <a:p>
            <a:pPr algn="l">
              <a:lnSpc>
                <a:spcPts val="1814"/>
              </a:lnSpc>
            </a:pP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21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0697" y="2566257"/>
            <a:ext cx="257175" cy="371475"/>
          </a:xfrm>
          <a:prstGeom prst="rect">
            <a:avLst/>
          </a:prstGeom>
        </p:spPr>
      </p:pic>
      <p:sp>
        <p:nvSpPr>
          <p:cNvPr id="22" name="Text 6"/>
          <p:cNvSpPr/>
          <p:nvPr/>
        </p:nvSpPr>
        <p:spPr>
          <a:xfrm>
            <a:off x="5053724" y="2697369"/>
            <a:ext cx="3143250" cy="4572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814"/>
              </a:lnSpc>
            </a:pP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Abstimmung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Portfolio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24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349" y="4810905"/>
            <a:ext cx="381000" cy="381000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7498053" y="4916849"/>
            <a:ext cx="4514106" cy="2286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814"/>
              </a:lnSpc>
            </a:pP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Umsetzung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Käufe</a:t>
            </a: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000" dirty="0" err="1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Verkäufe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2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2698" y="2553763"/>
            <a:ext cx="342900" cy="381000"/>
          </a:xfrm>
          <a:prstGeom prst="rect">
            <a:avLst/>
          </a:prstGeom>
        </p:spPr>
      </p:pic>
      <p:sp>
        <p:nvSpPr>
          <p:cNvPr id="28" name="Text 10"/>
          <p:cNvSpPr/>
          <p:nvPr/>
        </p:nvSpPr>
        <p:spPr>
          <a:xfrm>
            <a:off x="9043912" y="2577629"/>
            <a:ext cx="2609106" cy="4572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814"/>
              </a:lnSpc>
            </a:pP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Laufende Betreuung &amp;</a:t>
            </a:r>
            <a:b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</a:b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regelmäßige Reviews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193E0C4F-C48B-0712-AE19-ACC853D42C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C60D12C-578C-4966-7F92-D509AF217A3C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239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9030" y="515302"/>
            <a:ext cx="11334750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Die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envestor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-Methode: Mehr </a:t>
            </a:r>
            <a:r>
              <a:rPr lang="en-US" sz="3200" b="1" kern="0" spc="-113" dirty="0" err="1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Rendite</a:t>
            </a: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Arial" panose="020B0604020202020204" pitchFamily="34" charset="0"/>
              </a:rPr>
              <a:t> für Sie </a:t>
            </a:r>
          </a:p>
        </p:txBody>
      </p:sp>
      <p:sp>
        <p:nvSpPr>
          <p:cNvPr id="4" name="Shape 2"/>
          <p:cNvSpPr/>
          <p:nvPr/>
        </p:nvSpPr>
        <p:spPr>
          <a:xfrm>
            <a:off x="1123950" y="2427262"/>
            <a:ext cx="2910722" cy="2481250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1210003" y="2591032"/>
            <a:ext cx="2499672" cy="48593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066"/>
              </a:lnSpc>
            </a:pP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Professionelle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Beratung</a:t>
            </a:r>
            <a:br>
              <a:rPr lang="en-US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</a:br>
            <a:endParaRPr lang="en-US" dirty="0">
              <a:latin typeface="Montserrat" pitchFamily="2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62199" y="1869127"/>
            <a:ext cx="482388" cy="476250"/>
          </a:xfrm>
          <a:prstGeom prst="ellipse">
            <a:avLst/>
          </a:prstGeom>
          <a:solidFill>
            <a:srgbClr val="F4991C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highlight>
                <a:srgbClr val="00FF00"/>
              </a:highlight>
              <a:latin typeface="Montserrat" pitchFamily="2" charset="77"/>
            </a:endParaRPr>
          </a:p>
        </p:txBody>
      </p:sp>
      <p:sp>
        <p:nvSpPr>
          <p:cNvPr id="8" name="Text 6"/>
          <p:cNvSpPr/>
          <p:nvPr/>
        </p:nvSpPr>
        <p:spPr>
          <a:xfrm flipH="1">
            <a:off x="2441541" y="1561070"/>
            <a:ext cx="297125" cy="105738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r>
              <a:rPr lang="en-US" sz="1620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  <a:t>1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773764" y="2427263"/>
            <a:ext cx="2937362" cy="2481249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>
              <a:latin typeface="Montserrat" pitchFamily="2" charset="7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841974" y="2591033"/>
            <a:ext cx="3098986" cy="54247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>
              <a:lnSpc>
                <a:spcPts val="2066"/>
              </a:lnSpc>
            </a:pP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Wissenschaftlicher</a:t>
            </a: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Ansatz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003718" y="1879433"/>
            <a:ext cx="476250" cy="476250"/>
          </a:xfrm>
          <a:prstGeom prst="ellipse">
            <a:avLst/>
          </a:prstGeom>
          <a:solidFill>
            <a:srgbClr val="F4991C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sp>
        <p:nvSpPr>
          <p:cNvPr id="13" name="Text 11"/>
          <p:cNvSpPr/>
          <p:nvPr/>
        </p:nvSpPr>
        <p:spPr>
          <a:xfrm flipH="1">
            <a:off x="6061060" y="1968730"/>
            <a:ext cx="330407" cy="2571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r>
              <a:rPr lang="en-US" sz="1620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11959" y="2420481"/>
            <a:ext cx="2756092" cy="2488031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>
              <a:latin typeface="Montserrat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450218" y="2502095"/>
            <a:ext cx="4032193" cy="51454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966"/>
              </a:lnSpc>
            </a:pPr>
            <a:r>
              <a:rPr lang="en-US" sz="2000" dirty="0" err="1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Interessen-Identität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426055" y="1839106"/>
            <a:ext cx="492858" cy="476250"/>
          </a:xfrm>
          <a:prstGeom prst="ellipse">
            <a:avLst/>
          </a:prstGeom>
          <a:solidFill>
            <a:srgbClr val="F4991C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386734" y="1983606"/>
            <a:ext cx="571500" cy="16904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2041"/>
              </a:lnSpc>
            </a:pPr>
            <a:r>
              <a:rPr lang="en-US" sz="1620" dirty="0">
                <a:solidFill>
                  <a:srgbClr val="2A2921"/>
                </a:solidFill>
                <a:latin typeface="Montserrat" pitchFamily="2" charset="77"/>
                <a:ea typeface="Montserrat Medium" pitchFamily="34" charset="-122"/>
                <a:cs typeface="Montserrat Medium" pitchFamily="34" charset="-120"/>
              </a:rPr>
              <a:t>3</a:t>
            </a:r>
            <a:endParaRPr lang="en-US" dirty="0">
              <a:latin typeface="Montserrat" pitchFamily="2" charset="77"/>
            </a:endParaRPr>
          </a:p>
        </p:txBody>
      </p:sp>
      <p:pic>
        <p:nvPicPr>
          <p:cNvPr id="3" name="Grafik 2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C691A16D-BE9A-0E41-3490-D7CCCD15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0" y="261625"/>
            <a:ext cx="945933" cy="97343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F70C5FF-A384-CD5E-563F-90DEAFADC69A}"/>
              </a:ext>
            </a:extLst>
          </p:cNvPr>
          <p:cNvSpPr txBox="1"/>
          <p:nvPr/>
        </p:nvSpPr>
        <p:spPr>
          <a:xfrm>
            <a:off x="1123950" y="3141847"/>
            <a:ext cx="291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Bankenunabhängig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Marktbreite Auswahl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Qualitäts-Produkte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Trennscharfe Bausteine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D0E86D8-D975-4722-0B4B-2A266E4F3BE4}"/>
              </a:ext>
            </a:extLst>
          </p:cNvPr>
          <p:cNvSpPr txBox="1"/>
          <p:nvPr/>
        </p:nvSpPr>
        <p:spPr>
          <a:xfrm>
            <a:off x="4824040" y="3106850"/>
            <a:ext cx="2887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Liquide Assets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Diversifikation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Risikoprämien im Fokus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Bewertungsorientiert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2814F31-49DC-E430-7840-F5EC6C67F68F}"/>
              </a:ext>
            </a:extLst>
          </p:cNvPr>
          <p:cNvSpPr txBox="1"/>
          <p:nvPr/>
        </p:nvSpPr>
        <p:spPr>
          <a:xfrm>
            <a:off x="8380174" y="3043584"/>
            <a:ext cx="2687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Keine Provisionen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Günstige Fondskosten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Faire Gebühren</a:t>
            </a:r>
          </a:p>
          <a:p>
            <a:pPr marL="342900" indent="-342900">
              <a:buClr>
                <a:srgbClr val="F4991C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Tw Cen MT" panose="020B0602020104020603" pitchFamily="34" charset="77"/>
              </a:rPr>
              <a:t>Transparenz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B21B43-5582-75D8-A564-E7D885EEC14B}"/>
              </a:ext>
            </a:extLst>
          </p:cNvPr>
          <p:cNvSpPr txBox="1"/>
          <p:nvPr/>
        </p:nvSpPr>
        <p:spPr>
          <a:xfrm>
            <a:off x="11798300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39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9537" y="500492"/>
            <a:ext cx="11715750" cy="53340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200"/>
              </a:lnSpc>
            </a:pPr>
            <a:r>
              <a:rPr lang="en-US" sz="3200" b="1" kern="0" spc="-113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Risikoprämien: Die Quellen langfristiger Rendite</a:t>
            </a:r>
            <a:endParaRPr lang="en-US" sz="3200" b="1" dirty="0">
              <a:latin typeface="Tw Cen MT" panose="020B06020201040206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42822" y="2104646"/>
            <a:ext cx="3810001" cy="1302153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9414" y="2533963"/>
            <a:ext cx="3238500" cy="2476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966"/>
              </a:lnSpc>
            </a:pP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Aktienrisikoprämie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347" y="2922714"/>
            <a:ext cx="3747545" cy="40786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630"/>
              </a:spcBef>
            </a:pPr>
            <a:r>
              <a:rPr lang="en-US" sz="20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- </a:t>
            </a:r>
            <a:r>
              <a:rPr lang="en-US" sz="20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Schwankungen</a:t>
            </a:r>
            <a:r>
              <a:rPr lang="en-US" sz="20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aushalten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775253" y="1728761"/>
            <a:ext cx="714375" cy="714375"/>
          </a:xfrm>
          <a:prstGeom prst="ellipse">
            <a:avLst/>
          </a:prstGeom>
          <a:solidFill>
            <a:srgbClr val="E59904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183" y="1889994"/>
            <a:ext cx="304800" cy="428625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4163322" y="2137143"/>
            <a:ext cx="3788180" cy="1271588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>
              <a:latin typeface="Montserrat" pitchFamily="2" charset="7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041457" y="2532977"/>
            <a:ext cx="3238500" cy="2476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966"/>
              </a:lnSpc>
            </a:pPr>
            <a:r>
              <a:rPr lang="en-US" sz="2000" dirty="0">
                <a:solidFill>
                  <a:srgbClr val="2A2921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Kreditrisikoprämie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823501" y="2926629"/>
            <a:ext cx="3238500" cy="45262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630"/>
              </a:spcBef>
            </a:pPr>
            <a:r>
              <a:rPr lang="en-US" sz="20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- </a:t>
            </a:r>
            <a:r>
              <a:rPr lang="en-US" sz="2000" dirty="0" err="1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Bonitätsrisiken</a:t>
            </a:r>
            <a:r>
              <a:rPr lang="en-US" sz="20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 tragen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728376" y="1726320"/>
            <a:ext cx="714375" cy="714375"/>
          </a:xfrm>
          <a:prstGeom prst="ellipse">
            <a:avLst/>
          </a:prstGeom>
          <a:solidFill>
            <a:srgbClr val="F4991C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00" y="1956591"/>
            <a:ext cx="314325" cy="24765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8089615" y="2129027"/>
            <a:ext cx="3780776" cy="1271588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>
              <a:latin typeface="Montserrat" pitchFamily="2" charset="77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953500" y="2538320"/>
            <a:ext cx="3238500" cy="2476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966"/>
              </a:lnSpc>
            </a:pPr>
            <a:r>
              <a:rPr lang="en-US" sz="2000" dirty="0"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Laufzeitenprämie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777533" y="2946573"/>
            <a:ext cx="3590434" cy="47670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630"/>
              </a:spcBef>
            </a:pPr>
            <a:r>
              <a:rPr lang="en-US" sz="2000" dirty="0">
                <a:latin typeface="Tw Cen MT" panose="020B0602020104020603" pitchFamily="34" charset="77"/>
                <a:ea typeface="Montserrat Regular" pitchFamily="34" charset="-122"/>
                <a:cs typeface="Montserrat Regular" pitchFamily="34" charset="-120"/>
              </a:rPr>
              <a:t>- Kapital länger binden</a:t>
            </a:r>
            <a:endParaRPr lang="en-US" sz="2000" dirty="0">
              <a:latin typeface="Tw Cen MT" panose="020B0602020104020603" pitchFamily="34" charset="77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9586554" y="1721957"/>
            <a:ext cx="714375" cy="714375"/>
          </a:xfrm>
          <a:prstGeom prst="ellipse">
            <a:avLst/>
          </a:prstGeom>
          <a:solidFill>
            <a:srgbClr val="E59904"/>
          </a:solidFill>
          <a:ln w="38100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de-DE" dirty="0">
              <a:latin typeface="Montserrat" pitchFamily="2" charset="77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667" y="1887488"/>
            <a:ext cx="438150" cy="42737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66577" y="5755311"/>
            <a:ext cx="10323645" cy="69122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Renditen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sind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keine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Zauberei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sondern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Ergebnis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eingegangener</a:t>
            </a:r>
            <a:r>
              <a:rPr lang="en-US" sz="2800" dirty="0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dirty="0" err="1">
                <a:solidFill>
                  <a:srgbClr val="F4991C"/>
                </a:solidFill>
                <a:latin typeface="Tw Cen MT" panose="020B0602020104020603" pitchFamily="34" charset="77"/>
                <a:ea typeface="Montserrat Medium" pitchFamily="34" charset="-122"/>
                <a:cs typeface="Montserrat Medium" pitchFamily="34" charset="-120"/>
              </a:rPr>
              <a:t>Risiken</a:t>
            </a:r>
            <a:endParaRPr lang="en-US" sz="2800" dirty="0">
              <a:solidFill>
                <a:srgbClr val="F4991C"/>
              </a:solidFill>
              <a:latin typeface="Tw Cen MT" panose="020B0602020104020603" pitchFamily="34" charset="77"/>
            </a:endParaRPr>
          </a:p>
        </p:txBody>
      </p:sp>
      <p:sp>
        <p:nvSpPr>
          <p:cNvPr id="22" name="Shape 6">
            <a:extLst>
              <a:ext uri="{FF2B5EF4-FFF2-40B4-BE49-F238E27FC236}">
                <a16:creationId xmlns:a16="http://schemas.microsoft.com/office/drawing/2014/main" id="{83814910-614D-7E71-0827-0B6EDE0C1F27}"/>
              </a:ext>
            </a:extLst>
          </p:cNvPr>
          <p:cNvSpPr/>
          <p:nvPr/>
        </p:nvSpPr>
        <p:spPr>
          <a:xfrm>
            <a:off x="1609961" y="3785188"/>
            <a:ext cx="3607996" cy="1472661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 sz="2000">
              <a:latin typeface="Tw Cen MT" panose="020B0602020104020603" pitchFamily="34" charset="77"/>
            </a:endParaRP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36D4B188-6A51-925B-709F-641B0E89F82C}"/>
              </a:ext>
            </a:extLst>
          </p:cNvPr>
          <p:cNvSpPr/>
          <p:nvPr/>
        </p:nvSpPr>
        <p:spPr>
          <a:xfrm>
            <a:off x="6543314" y="3807685"/>
            <a:ext cx="3467101" cy="1472660"/>
          </a:xfrm>
          <a:prstGeom prst="rect">
            <a:avLst/>
          </a:prstGeom>
          <a:noFill/>
          <a:ln w="25400">
            <a:solidFill>
              <a:srgbClr val="F4991A"/>
            </a:solidFill>
            <a:prstDash val="solid"/>
            <a:miter lim="800000"/>
          </a:ln>
        </p:spPr>
        <p:txBody>
          <a:bodyPr/>
          <a:lstStyle/>
          <a:p>
            <a:endParaRPr lang="de-DE" sz="2000">
              <a:latin typeface="Tw Cen MT" panose="020B0602020104020603" pitchFamily="34" charset="77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DE8F1C-C805-99A8-8BD5-38001766F36E}"/>
              </a:ext>
            </a:extLst>
          </p:cNvPr>
          <p:cNvSpPr txBox="1"/>
          <p:nvPr/>
        </p:nvSpPr>
        <p:spPr>
          <a:xfrm>
            <a:off x="2120380" y="3832373"/>
            <a:ext cx="360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Liquiditäts-Risikoprämie</a:t>
            </a:r>
          </a:p>
          <a:p>
            <a:endParaRPr lang="de-DE" sz="2000" dirty="0">
              <a:latin typeface="Tw Cen MT" panose="020B0602020104020603" pitchFamily="34" charset="77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EBE5EE2-D81B-E028-612A-5E05388374CC}"/>
              </a:ext>
            </a:extLst>
          </p:cNvPr>
          <p:cNvSpPr txBox="1"/>
          <p:nvPr/>
        </p:nvSpPr>
        <p:spPr>
          <a:xfrm>
            <a:off x="6824851" y="3871072"/>
            <a:ext cx="29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</a:rPr>
              <a:t>Komplexitäts-Risikoprämie</a:t>
            </a:r>
          </a:p>
          <a:p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</a:endParaRPr>
          </a:p>
        </p:txBody>
      </p:sp>
      <p:pic>
        <p:nvPicPr>
          <p:cNvPr id="25" name="Grafik 24" descr="Ein Bild, das Logo, Grafiken, Schrift, Kreis enthält.&#10;&#10;KI-generierte Inhalte können fehlerhaft sein.">
            <a:extLst>
              <a:ext uri="{FF2B5EF4-FFF2-40B4-BE49-F238E27FC236}">
                <a16:creationId xmlns:a16="http://schemas.microsoft.com/office/drawing/2014/main" id="{321AAC15-698A-50AB-17F8-EB2F0CD97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50" y="271457"/>
            <a:ext cx="945933" cy="97343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C1D85FD-952A-A369-977C-11431A9E4217}"/>
              </a:ext>
            </a:extLst>
          </p:cNvPr>
          <p:cNvSpPr txBox="1"/>
          <p:nvPr/>
        </p:nvSpPr>
        <p:spPr>
          <a:xfrm>
            <a:off x="1946762" y="4329835"/>
            <a:ext cx="29343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w Cen MT" panose="020B0602020104020603" pitchFamily="34" charset="77"/>
              </a:rPr>
              <a:t>- Verzicht auf jederzeitige </a:t>
            </a:r>
          </a:p>
          <a:p>
            <a:r>
              <a:rPr lang="de-DE" sz="2000" dirty="0">
                <a:latin typeface="Tw Cen MT" panose="020B0602020104020603" pitchFamily="34" charset="77"/>
              </a:rPr>
              <a:t>  Verfügbarkeit</a:t>
            </a:r>
          </a:p>
          <a:p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757507F-EEDB-6F01-FAC1-8BFD030B5EAB}"/>
              </a:ext>
            </a:extLst>
          </p:cNvPr>
          <p:cNvSpPr txBox="1"/>
          <p:nvPr/>
        </p:nvSpPr>
        <p:spPr>
          <a:xfrm>
            <a:off x="6660707" y="4295460"/>
            <a:ext cx="294599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prstClr val="black"/>
                </a:solidFill>
                <a:latin typeface="Tw Cen MT" panose="020B0602020104020603" pitchFamily="34" charset="77"/>
              </a:rPr>
              <a:t>- Nischenmärkte erfordern </a:t>
            </a:r>
          </a:p>
          <a:p>
            <a:r>
              <a:rPr lang="de-DE" sz="2000" dirty="0">
                <a:solidFill>
                  <a:prstClr val="black"/>
                </a:solidFill>
                <a:latin typeface="Tw Cen MT" panose="020B0602020104020603" pitchFamily="34" charset="77"/>
              </a:rPr>
              <a:t>  hohe Sachkenntnis</a:t>
            </a:r>
            <a:endParaRPr lang="de-DE" sz="2000" dirty="0">
              <a:latin typeface="Tw Cen MT" panose="020B0602020104020603" pitchFamily="34" charset="77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9B23885-85DB-D91A-FFD4-6632500E3872}"/>
              </a:ext>
            </a:extLst>
          </p:cNvPr>
          <p:cNvSpPr txBox="1"/>
          <p:nvPr/>
        </p:nvSpPr>
        <p:spPr>
          <a:xfrm>
            <a:off x="11814629" y="63735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188E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Breitbild</PresentationFormat>
  <Paragraphs>226</Paragraphs>
  <Slides>25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Montserrat</vt:lpstr>
      <vt:lpstr>Montserrat Medium</vt:lpstr>
      <vt:lpstr>Tw Cen MT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#1</dc:title>
  <dc:subject>Untitled #1</dc:subject>
  <dc:creator>Marcel claussen</dc:creator>
  <cp:lastModifiedBy>Alexander Richter</cp:lastModifiedBy>
  <cp:revision>40</cp:revision>
  <cp:lastPrinted>2026-03-11T07:30:03Z</cp:lastPrinted>
  <dcterms:created xsi:type="dcterms:W3CDTF">2026-02-21T13:22:56Z</dcterms:created>
  <dcterms:modified xsi:type="dcterms:W3CDTF">2026-04-20T13:45:20Z</dcterms:modified>
</cp:coreProperties>
</file>